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  <p:sldMasterId id="2147483859" r:id="rId2"/>
    <p:sldMasterId id="2147483872" r:id="rId3"/>
  </p:sldMasterIdLst>
  <p:notesMasterIdLst>
    <p:notesMasterId r:id="rId24"/>
  </p:notesMasterIdLst>
  <p:handoutMasterIdLst>
    <p:handoutMasterId r:id="rId25"/>
  </p:handoutMasterIdLst>
  <p:sldIdLst>
    <p:sldId id="568" r:id="rId4"/>
    <p:sldId id="584" r:id="rId5"/>
    <p:sldId id="684" r:id="rId6"/>
    <p:sldId id="686" r:id="rId7"/>
    <p:sldId id="673" r:id="rId8"/>
    <p:sldId id="688" r:id="rId9"/>
    <p:sldId id="689" r:id="rId10"/>
    <p:sldId id="701" r:id="rId11"/>
    <p:sldId id="598" r:id="rId12"/>
    <p:sldId id="692" r:id="rId13"/>
    <p:sldId id="691" r:id="rId14"/>
    <p:sldId id="693" r:id="rId15"/>
    <p:sldId id="702" r:id="rId16"/>
    <p:sldId id="695" r:id="rId17"/>
    <p:sldId id="696" r:id="rId18"/>
    <p:sldId id="697" r:id="rId19"/>
    <p:sldId id="682" r:id="rId20"/>
    <p:sldId id="699" r:id="rId21"/>
    <p:sldId id="630" r:id="rId22"/>
    <p:sldId id="6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384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B9B8BB"/>
    <a:srgbClr val="E5E8E8"/>
    <a:srgbClr val="822980"/>
    <a:srgbClr val="B9B9BB"/>
    <a:srgbClr val="B6B8BB"/>
    <a:srgbClr val="87898B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6" autoAdjust="0"/>
    <p:restoredTop sz="77213" autoAdjust="0"/>
  </p:normalViewPr>
  <p:slideViewPr>
    <p:cSldViewPr snapToGrid="0">
      <p:cViewPr varScale="1">
        <p:scale>
          <a:sx n="136" d="100"/>
          <a:sy n="136" d="100"/>
        </p:scale>
        <p:origin x="804" y="120"/>
      </p:cViewPr>
      <p:guideLst>
        <p:guide orient="horz" pos="3083"/>
        <p:guide orient="horz" pos="743"/>
        <p:guide orient="horz" pos="893"/>
        <p:guide orient="horz" pos="384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9E8F1-8A75-4D3B-B145-61AAB32CAA88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BADB8D3A-033D-494B-B51E-4813C6A5173F}">
      <dgm:prSet phldrT="[Text]" custT="1"/>
      <dgm:spPr/>
      <dgm:t>
        <a:bodyPr lIns="0" tIns="0" rIns="0" bIns="0"/>
        <a:lstStyle/>
        <a:p>
          <a:pPr algn="l"/>
          <a:r>
            <a:rPr lang="en-US" sz="2000" b="1" dirty="0" smtClean="0"/>
            <a:t>Prevent Failures</a:t>
          </a:r>
        </a:p>
        <a:p>
          <a:pPr algn="l"/>
          <a:r>
            <a:rPr lang="en-US" sz="1400" dirty="0" smtClean="0"/>
            <a:t>Identify root cause for PN failure</a:t>
          </a:r>
        </a:p>
        <a:p>
          <a:pPr algn="l"/>
          <a:r>
            <a:rPr lang="en-US" sz="1400" dirty="0" smtClean="0"/>
            <a:t>Find the failure as early as possible</a:t>
          </a:r>
          <a:endParaRPr lang="en-US" sz="1400" dirty="0"/>
        </a:p>
      </dgm:t>
    </dgm:pt>
    <dgm:pt modelId="{A998AE3D-66F7-4F81-A62E-01AA8813085D}" type="parTrans" cxnId="{65148BF3-1EB6-4096-8C86-41356E7385B5}">
      <dgm:prSet/>
      <dgm:spPr/>
      <dgm:t>
        <a:bodyPr/>
        <a:lstStyle/>
        <a:p>
          <a:endParaRPr lang="en-US"/>
        </a:p>
      </dgm:t>
    </dgm:pt>
    <dgm:pt modelId="{461C3FB2-BD18-4673-926E-BD81F7BEE8C9}" type="sibTrans" cxnId="{65148BF3-1EB6-4096-8C86-41356E7385B5}">
      <dgm:prSet/>
      <dgm:spPr/>
      <dgm:t>
        <a:bodyPr/>
        <a:lstStyle/>
        <a:p>
          <a:endParaRPr lang="en-US"/>
        </a:p>
      </dgm:t>
    </dgm:pt>
    <dgm:pt modelId="{4B819D33-EA9B-4C73-AD5F-3AF51EBDA0B3}">
      <dgm:prSet phldrT="[Text]" custT="1"/>
      <dgm:spPr/>
      <dgm:t>
        <a:bodyPr lIns="0" tIns="0" rIns="0" bIns="0"/>
        <a:lstStyle/>
        <a:p>
          <a:pPr algn="l"/>
          <a:r>
            <a:rPr lang="en-US" sz="2000" b="1" dirty="0" smtClean="0"/>
            <a:t>Predictive  Objective</a:t>
          </a:r>
        </a:p>
        <a:p>
          <a:pPr algn="l"/>
          <a:r>
            <a:rPr lang="en-US" sz="1400" b="1" dirty="0" smtClean="0"/>
            <a:t>Z2 + Z3 + Z5 + EOL =&gt; Flex</a:t>
          </a:r>
        </a:p>
        <a:p>
          <a:pPr algn="l"/>
          <a:r>
            <a:rPr lang="en-US" sz="1400" b="1" dirty="0" smtClean="0"/>
            <a:t>Z2 + Z3 + Z5  =&gt; EOL   </a:t>
          </a:r>
        </a:p>
        <a:p>
          <a:pPr algn="l"/>
          <a:r>
            <a:rPr lang="en-US" sz="1400" b="1" dirty="0" smtClean="0"/>
            <a:t>Z2 + Z3 =&gt; Z5 </a:t>
          </a:r>
        </a:p>
        <a:p>
          <a:pPr algn="l"/>
          <a:r>
            <a:rPr lang="en-US" sz="1400" dirty="0" smtClean="0"/>
            <a:t>Z2 =&gt; Z3</a:t>
          </a:r>
        </a:p>
        <a:p>
          <a:pPr algn="l"/>
          <a:r>
            <a:rPr lang="en-US" sz="1400" dirty="0" smtClean="0"/>
            <a:t>Z2 =&gt; Z5</a:t>
          </a:r>
        </a:p>
        <a:p>
          <a:pPr algn="l"/>
          <a:r>
            <a:rPr lang="en-US" sz="1400" dirty="0" smtClean="0"/>
            <a:t>Z2 =&gt; EOL</a:t>
          </a:r>
        </a:p>
        <a:p>
          <a:pPr algn="l"/>
          <a:r>
            <a:rPr lang="en-US" sz="1400" dirty="0" smtClean="0"/>
            <a:t>Z2 =&gt; Flex</a:t>
          </a:r>
          <a:endParaRPr lang="en-US" sz="1400" dirty="0"/>
        </a:p>
      </dgm:t>
    </dgm:pt>
    <dgm:pt modelId="{8559709C-1830-45EE-AF4F-27593F3D446C}" type="parTrans" cxnId="{EE542FD5-61F4-4120-99D3-21FCDDEA5DC2}">
      <dgm:prSet/>
      <dgm:spPr/>
      <dgm:t>
        <a:bodyPr/>
        <a:lstStyle/>
        <a:p>
          <a:endParaRPr lang="en-US"/>
        </a:p>
      </dgm:t>
    </dgm:pt>
    <dgm:pt modelId="{60E65DCB-2468-442E-BB77-E783C2BA3306}" type="sibTrans" cxnId="{EE542FD5-61F4-4120-99D3-21FCDDEA5DC2}">
      <dgm:prSet/>
      <dgm:spPr/>
      <dgm:t>
        <a:bodyPr/>
        <a:lstStyle/>
        <a:p>
          <a:endParaRPr lang="en-US"/>
        </a:p>
      </dgm:t>
    </dgm:pt>
    <dgm:pt modelId="{524EB13D-5E49-4859-9AD5-2D52BF6B23A2}" type="pres">
      <dgm:prSet presAssocID="{9079E8F1-8A75-4D3B-B145-61AAB32CAA88}" presName="Name0" presStyleCnt="0">
        <dgm:presLayoutVars>
          <dgm:dir/>
          <dgm:resizeHandles val="exact"/>
        </dgm:presLayoutVars>
      </dgm:prSet>
      <dgm:spPr/>
    </dgm:pt>
    <dgm:pt modelId="{2F9572F9-62FA-422B-9074-4CE583505CBA}" type="pres">
      <dgm:prSet presAssocID="{BADB8D3A-033D-494B-B51E-4813C6A5173F}" presName="node" presStyleLbl="node1" presStyleIdx="0" presStyleCnt="2" custScaleX="87151" custScaleY="58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0A07EB-16E0-4BC0-8632-B99500070BDD}" type="pres">
      <dgm:prSet presAssocID="{461C3FB2-BD18-4673-926E-BD81F7BEE8C9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F599E6E-34E7-41CF-AD43-AC5D728E6901}" type="pres">
      <dgm:prSet presAssocID="{461C3FB2-BD18-4673-926E-BD81F7BEE8C9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5C4C5B70-0CB1-4C55-B365-EB4A7F6CFC75}" type="pres">
      <dgm:prSet presAssocID="{4B819D33-EA9B-4C73-AD5F-3AF51EBDA0B3}" presName="node" presStyleLbl="node1" presStyleIdx="1" presStyleCnt="2" custScaleX="1020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60BD26-AC6F-478F-A05C-A7F57377970D}" type="presOf" srcId="{461C3FB2-BD18-4673-926E-BD81F7BEE8C9}" destId="{E50A07EB-16E0-4BC0-8632-B99500070BDD}" srcOrd="0" destOrd="0" presId="urn:microsoft.com/office/officeart/2005/8/layout/process1"/>
    <dgm:cxn modelId="{AEA9E7B6-5EAD-455A-9FDF-55586834F9D1}" type="presOf" srcId="{461C3FB2-BD18-4673-926E-BD81F7BEE8C9}" destId="{7F599E6E-34E7-41CF-AD43-AC5D728E6901}" srcOrd="1" destOrd="0" presId="urn:microsoft.com/office/officeart/2005/8/layout/process1"/>
    <dgm:cxn modelId="{65148BF3-1EB6-4096-8C86-41356E7385B5}" srcId="{9079E8F1-8A75-4D3B-B145-61AAB32CAA88}" destId="{BADB8D3A-033D-494B-B51E-4813C6A5173F}" srcOrd="0" destOrd="0" parTransId="{A998AE3D-66F7-4F81-A62E-01AA8813085D}" sibTransId="{461C3FB2-BD18-4673-926E-BD81F7BEE8C9}"/>
    <dgm:cxn modelId="{EE542FD5-61F4-4120-99D3-21FCDDEA5DC2}" srcId="{9079E8F1-8A75-4D3B-B145-61AAB32CAA88}" destId="{4B819D33-EA9B-4C73-AD5F-3AF51EBDA0B3}" srcOrd="1" destOrd="0" parTransId="{8559709C-1830-45EE-AF4F-27593F3D446C}" sibTransId="{60E65DCB-2468-442E-BB77-E783C2BA3306}"/>
    <dgm:cxn modelId="{ABC38E56-F745-4D13-99B6-17281432BADD}" type="presOf" srcId="{9079E8F1-8A75-4D3B-B145-61AAB32CAA88}" destId="{524EB13D-5E49-4859-9AD5-2D52BF6B23A2}" srcOrd="0" destOrd="0" presId="urn:microsoft.com/office/officeart/2005/8/layout/process1"/>
    <dgm:cxn modelId="{284F8F22-39B0-4D5E-9F87-611488489F37}" type="presOf" srcId="{BADB8D3A-033D-494B-B51E-4813C6A5173F}" destId="{2F9572F9-62FA-422B-9074-4CE583505CBA}" srcOrd="0" destOrd="0" presId="urn:microsoft.com/office/officeart/2005/8/layout/process1"/>
    <dgm:cxn modelId="{D148AEFC-0B28-4F4E-B225-FB4F2D7EFA86}" type="presOf" srcId="{4B819D33-EA9B-4C73-AD5F-3AF51EBDA0B3}" destId="{5C4C5B70-0CB1-4C55-B365-EB4A7F6CFC75}" srcOrd="0" destOrd="0" presId="urn:microsoft.com/office/officeart/2005/8/layout/process1"/>
    <dgm:cxn modelId="{5E2B7E2A-D466-4809-8AC7-07277293C893}" type="presParOf" srcId="{524EB13D-5E49-4859-9AD5-2D52BF6B23A2}" destId="{2F9572F9-62FA-422B-9074-4CE583505CBA}" srcOrd="0" destOrd="0" presId="urn:microsoft.com/office/officeart/2005/8/layout/process1"/>
    <dgm:cxn modelId="{C18566E8-D900-44A5-9362-4F3B4AD03783}" type="presParOf" srcId="{524EB13D-5E49-4859-9AD5-2D52BF6B23A2}" destId="{E50A07EB-16E0-4BC0-8632-B99500070BDD}" srcOrd="1" destOrd="0" presId="urn:microsoft.com/office/officeart/2005/8/layout/process1"/>
    <dgm:cxn modelId="{9E7C1A22-BC8B-4F8D-92AB-A9D99D674091}" type="presParOf" srcId="{E50A07EB-16E0-4BC0-8632-B99500070BDD}" destId="{7F599E6E-34E7-41CF-AD43-AC5D728E6901}" srcOrd="0" destOrd="0" presId="urn:microsoft.com/office/officeart/2005/8/layout/process1"/>
    <dgm:cxn modelId="{7EA5DCBF-4178-44BC-A10D-CC6524E7B480}" type="presParOf" srcId="{524EB13D-5E49-4859-9AD5-2D52BF6B23A2}" destId="{5C4C5B70-0CB1-4C55-B365-EB4A7F6CFC7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6/16/2015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6/16/2015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5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Traditional Data Flow:  </a:t>
            </a:r>
            <a:r>
              <a:rPr lang="en-US" dirty="0" err="1" smtClean="0"/>
              <a:t>Etester</a:t>
            </a:r>
            <a:r>
              <a:rPr lang="en-US" dirty="0" err="1" smtClean="0">
                <a:sym typeface="Wingdings" panose="05000000000000000000" pitchFamily="2" charset="2"/>
              </a:rPr>
              <a:t>Text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FileOracle</a:t>
            </a:r>
            <a:r>
              <a:rPr lang="en-US" dirty="0" smtClean="0">
                <a:sym typeface="Wingdings" panose="05000000000000000000" pitchFamily="2" charset="2"/>
              </a:rPr>
              <a:t> is slow and can only handle partial data</a:t>
            </a: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of data is ad-hoc and after-the-fact (7 days after)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DB too large to do meaningful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00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CPK---</a:t>
            </a:r>
            <a:r>
              <a:rPr lang="zh-CN" altLang="en-US" dirty="0" smtClean="0"/>
              <a:t>过程能力指数（短期的）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PPK---</a:t>
            </a:r>
            <a:r>
              <a:rPr lang="zh-CN" altLang="en-US" dirty="0" smtClean="0"/>
              <a:t>过程性能指数（长期的</a:t>
            </a:r>
          </a:p>
          <a:p>
            <a:endParaRPr lang="zh-CN" altLang="en-US" dirty="0" smtClean="0"/>
          </a:p>
          <a:p>
            <a:r>
              <a:rPr lang="zh-CN" altLang="en-US" smtClean="0"/>
              <a:t>用来计算工序性能或叫过程性能的指数。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90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In any supply chain or manufacturing operation, “time is money” when it comes to detecting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quality problems. Even a small delay in detecting a quality problem can result in large costs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from reworked or scrapped product, containment or recall of defective product, increased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warranty expenses, loss of customer satisfaction, and potentially even legal liability. The scale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and complexity of current manufacturing operations, internal and contracted, made it vital that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supply chain quality problems are detected as early as possible – before suspect materials 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smtClean="0"/>
              <a:t>from suppliers ever enter the manufacturing plants or make it into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64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>
                <a:solidFill>
                  <a:prstClr val="black"/>
                </a:solidFill>
                <a:latin typeface="Calibri" panose="020F0502020204030204"/>
              </a:rPr>
              <a:pPr/>
              <a:t>13</a:t>
            </a:fld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337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79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03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12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85406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8117904" cy="3219768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19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3A7F0B0-6F0F-490A-B1B2-8EE7D4B07DA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0033F3-6E58-464D-8FED-1A77F83BC6C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65424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849601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782239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30737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095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528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943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1450" indent="-171450">
              <a:buFont typeface="HP Simplified" pitchFamily="34" charset="0"/>
              <a:buChar char="•"/>
              <a:defRPr sz="1400" b="0">
                <a:solidFill>
                  <a:schemeClr val="tx1"/>
                </a:solidFill>
              </a:defRPr>
            </a:lvl1pPr>
            <a:lvl2pPr marL="342900" indent="-171450">
              <a:buSzPct val="80000"/>
              <a:buFont typeface="HP Simplified" pitchFamily="34" charset="0"/>
              <a:buChar char="–"/>
              <a:defRPr sz="1400">
                <a:solidFill>
                  <a:srgbClr val="000000"/>
                </a:solidFill>
              </a:defRPr>
            </a:lvl2pPr>
            <a:lvl3pPr marL="512763" indent="-169863">
              <a:defRPr sz="1400">
                <a:solidFill>
                  <a:srgbClr val="000000"/>
                </a:solidFill>
              </a:defRPr>
            </a:lvl3pPr>
            <a:lvl4pPr marL="690563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155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275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00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751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153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 rot="6437539">
            <a:off x="921047" y="2526727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4567827">
            <a:off x="1181477" y="2893367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9588275">
            <a:off x="443474" y="235843"/>
            <a:ext cx="1847542" cy="2739920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2792007">
            <a:off x="1181477" y="1164796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2792007">
            <a:off x="3399173" y="3058445"/>
            <a:ext cx="1661683" cy="1861227"/>
          </a:xfrm>
          <a:prstGeom prst="triangle">
            <a:avLst>
              <a:gd name="adj" fmla="val 30257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5" name="等腰三角形 14"/>
          <p:cNvSpPr/>
          <p:nvPr userDrawn="1"/>
        </p:nvSpPr>
        <p:spPr>
          <a:xfrm rot="8385510">
            <a:off x="2545005" y="1747732"/>
            <a:ext cx="1893048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6" name="等腰三角形 15"/>
          <p:cNvSpPr/>
          <p:nvPr userDrawn="1"/>
        </p:nvSpPr>
        <p:spPr>
          <a:xfrm rot="16731432">
            <a:off x="6475164" y="2683027"/>
            <a:ext cx="1705013" cy="1751234"/>
          </a:xfrm>
          <a:prstGeom prst="triangle">
            <a:avLst>
              <a:gd name="adj" fmla="val 53974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16731432">
            <a:off x="4839975" y="2120267"/>
            <a:ext cx="1893048" cy="2677659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rot="2145676">
            <a:off x="4038581" y="2526727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9" name="等腰三角形 18"/>
          <p:cNvSpPr/>
          <p:nvPr userDrawn="1"/>
        </p:nvSpPr>
        <p:spPr>
          <a:xfrm rot="19858146">
            <a:off x="6805099" y="131835"/>
            <a:ext cx="1836056" cy="2900657"/>
          </a:xfrm>
          <a:prstGeom prst="triangle">
            <a:avLst>
              <a:gd name="adj" fmla="val 87731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19858146">
            <a:off x="3590865" y="956289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1" name="等腰三角形 20"/>
          <p:cNvSpPr/>
          <p:nvPr userDrawn="1"/>
        </p:nvSpPr>
        <p:spPr>
          <a:xfrm rot="13474640">
            <a:off x="4172670" y="-99603"/>
            <a:ext cx="1572070" cy="1453025"/>
          </a:xfrm>
          <a:prstGeom prst="triangle">
            <a:avLst>
              <a:gd name="adj" fmla="val 87731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2" name="等腰三角形 21"/>
          <p:cNvSpPr/>
          <p:nvPr userDrawn="1"/>
        </p:nvSpPr>
        <p:spPr>
          <a:xfrm rot="9950758">
            <a:off x="5542500" y="483162"/>
            <a:ext cx="2453540" cy="2679050"/>
          </a:xfrm>
          <a:prstGeom prst="triangle">
            <a:avLst>
              <a:gd name="adj" fmla="val 73615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3" name="等腰三角形 22"/>
          <p:cNvSpPr/>
          <p:nvPr userDrawn="1"/>
        </p:nvSpPr>
        <p:spPr>
          <a:xfrm rot="9950758">
            <a:off x="3740971" y="-116029"/>
            <a:ext cx="1893048" cy="2612985"/>
          </a:xfrm>
          <a:prstGeom prst="triangle">
            <a:avLst>
              <a:gd name="adj" fmla="val 87731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4" name="等腰三角形 23"/>
          <p:cNvSpPr/>
          <p:nvPr userDrawn="1"/>
        </p:nvSpPr>
        <p:spPr>
          <a:xfrm rot="14444175">
            <a:off x="2054240" y="491492"/>
            <a:ext cx="1893048" cy="2082761"/>
          </a:xfrm>
          <a:prstGeom prst="triangle">
            <a:avLst>
              <a:gd name="adj" fmla="val 77216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5" name="等腰三角形 24"/>
          <p:cNvSpPr/>
          <p:nvPr userDrawn="1"/>
        </p:nvSpPr>
        <p:spPr>
          <a:xfrm rot="14444175">
            <a:off x="6871319" y="3587275"/>
            <a:ext cx="1893048" cy="2612985"/>
          </a:xfrm>
          <a:prstGeom prst="triangle">
            <a:avLst>
              <a:gd name="adj" fmla="val 87731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6" name="等腰三角形 25"/>
          <p:cNvSpPr/>
          <p:nvPr userDrawn="1"/>
        </p:nvSpPr>
        <p:spPr>
          <a:xfrm rot="16200000">
            <a:off x="4998527" y="1289386"/>
            <a:ext cx="1071734" cy="1711863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7" name="等腰三角形 26"/>
          <p:cNvSpPr/>
          <p:nvPr userDrawn="1"/>
        </p:nvSpPr>
        <p:spPr>
          <a:xfrm rot="16475617">
            <a:off x="-1002542" y="547631"/>
            <a:ext cx="1893048" cy="2612985"/>
          </a:xfrm>
          <a:prstGeom prst="triangle">
            <a:avLst>
              <a:gd name="adj" fmla="val 36197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8" name="等腰三角形 27"/>
          <p:cNvSpPr/>
          <p:nvPr userDrawn="1"/>
        </p:nvSpPr>
        <p:spPr>
          <a:xfrm rot="14444175">
            <a:off x="871746" y="-736354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9" name="等腰三角形 28"/>
          <p:cNvSpPr/>
          <p:nvPr userDrawn="1"/>
        </p:nvSpPr>
        <p:spPr>
          <a:xfrm rot="14444175">
            <a:off x="7461083" y="2359"/>
            <a:ext cx="1893048" cy="1869932"/>
          </a:xfrm>
          <a:prstGeom prst="triangle">
            <a:avLst>
              <a:gd name="adj" fmla="val 74614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0" name="等腰三角形 29"/>
          <p:cNvSpPr/>
          <p:nvPr userDrawn="1"/>
        </p:nvSpPr>
        <p:spPr>
          <a:xfrm rot="2792007">
            <a:off x="2409065" y="1289615"/>
            <a:ext cx="1127943" cy="2612985"/>
          </a:xfrm>
          <a:prstGeom prst="triangle">
            <a:avLst>
              <a:gd name="adj" fmla="val 71348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1" name="等腰三角形 30"/>
          <p:cNvSpPr/>
          <p:nvPr userDrawn="1"/>
        </p:nvSpPr>
        <p:spPr>
          <a:xfrm rot="8385510">
            <a:off x="5554812" y="3925769"/>
            <a:ext cx="1893048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2" name="等腰三角形 31"/>
          <p:cNvSpPr/>
          <p:nvPr userDrawn="1"/>
        </p:nvSpPr>
        <p:spPr>
          <a:xfrm rot="9456389">
            <a:off x="8536502" y="1511070"/>
            <a:ext cx="2200357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3" name="等腰三角形 32"/>
          <p:cNvSpPr/>
          <p:nvPr userDrawn="1"/>
        </p:nvSpPr>
        <p:spPr>
          <a:xfrm rot="18497302">
            <a:off x="646916" y="4006783"/>
            <a:ext cx="1995543" cy="1744397"/>
          </a:xfrm>
          <a:prstGeom prst="triangle">
            <a:avLst>
              <a:gd name="adj" fmla="val 55588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4" name="等腰三角形 33"/>
          <p:cNvSpPr/>
          <p:nvPr userDrawn="1"/>
        </p:nvSpPr>
        <p:spPr>
          <a:xfrm rot="18253861">
            <a:off x="6111957" y="200561"/>
            <a:ext cx="1812101" cy="2404423"/>
          </a:xfrm>
          <a:prstGeom prst="triangle">
            <a:avLst>
              <a:gd name="adj" fmla="val 71983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5" name="等腰三角形 34"/>
          <p:cNvSpPr/>
          <p:nvPr userDrawn="1"/>
        </p:nvSpPr>
        <p:spPr>
          <a:xfrm rot="9148746">
            <a:off x="5800272" y="980800"/>
            <a:ext cx="1590937" cy="1335159"/>
          </a:xfrm>
          <a:prstGeom prst="triangle">
            <a:avLst>
              <a:gd name="adj" fmla="val 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68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6437539">
            <a:off x="921047" y="2526727"/>
            <a:ext cx="1127943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" name="等腰三角形 2"/>
          <p:cNvSpPr/>
          <p:nvPr userDrawn="1"/>
        </p:nvSpPr>
        <p:spPr>
          <a:xfrm rot="4567827">
            <a:off x="1181477" y="2893367"/>
            <a:ext cx="1127943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" name="等腰三角形 3"/>
          <p:cNvSpPr/>
          <p:nvPr userDrawn="1"/>
        </p:nvSpPr>
        <p:spPr>
          <a:xfrm rot="9588275">
            <a:off x="443474" y="235843"/>
            <a:ext cx="1847542" cy="2739920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2792007">
            <a:off x="1181477" y="1164796"/>
            <a:ext cx="1127943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2792007">
            <a:off x="3353590" y="2844441"/>
            <a:ext cx="1209560" cy="2181242"/>
          </a:xfrm>
          <a:prstGeom prst="triangle">
            <a:avLst>
              <a:gd name="adj" fmla="val 30257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8385510">
            <a:off x="2545005" y="1747732"/>
            <a:ext cx="1893048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16731432">
            <a:off x="6475164" y="2683027"/>
            <a:ext cx="1705013" cy="1751234"/>
          </a:xfrm>
          <a:prstGeom prst="triangle">
            <a:avLst>
              <a:gd name="adj" fmla="val 5397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16731432">
            <a:off x="4839975" y="2120267"/>
            <a:ext cx="1893048" cy="267765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2145676">
            <a:off x="4108394" y="2440078"/>
            <a:ext cx="1554656" cy="248324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9858146">
            <a:off x="6799235" y="161450"/>
            <a:ext cx="1727535" cy="2848388"/>
          </a:xfrm>
          <a:prstGeom prst="triangle">
            <a:avLst>
              <a:gd name="adj" fmla="val 87731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9858146">
            <a:off x="3590865" y="956289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3474640">
            <a:off x="4169886" y="322682"/>
            <a:ext cx="1572070" cy="1453025"/>
          </a:xfrm>
          <a:prstGeom prst="triangle">
            <a:avLst>
              <a:gd name="adj" fmla="val 87731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9950758">
            <a:off x="5415284" y="266278"/>
            <a:ext cx="2453540" cy="2679050"/>
          </a:xfrm>
          <a:prstGeom prst="triangle">
            <a:avLst>
              <a:gd name="adj" fmla="val 73615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5" name="等腰三角形 14"/>
          <p:cNvSpPr/>
          <p:nvPr userDrawn="1"/>
        </p:nvSpPr>
        <p:spPr>
          <a:xfrm rot="9950758">
            <a:off x="3773625" y="146994"/>
            <a:ext cx="1893048" cy="2345908"/>
          </a:xfrm>
          <a:prstGeom prst="triangle">
            <a:avLst>
              <a:gd name="adj" fmla="val 87731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6" name="等腰三角形 15"/>
          <p:cNvSpPr/>
          <p:nvPr userDrawn="1"/>
        </p:nvSpPr>
        <p:spPr>
          <a:xfrm rot="14444175">
            <a:off x="2054240" y="491492"/>
            <a:ext cx="1893048" cy="2082761"/>
          </a:xfrm>
          <a:prstGeom prst="triangle">
            <a:avLst>
              <a:gd name="adj" fmla="val 77216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16045770">
            <a:off x="7000410" y="3047473"/>
            <a:ext cx="1893048" cy="2344146"/>
          </a:xfrm>
          <a:prstGeom prst="triangle">
            <a:avLst>
              <a:gd name="adj" fmla="val 3948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4998527" y="1289386"/>
            <a:ext cx="1071734" cy="1711863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9" name="等腰三角形 18"/>
          <p:cNvSpPr/>
          <p:nvPr userDrawn="1"/>
        </p:nvSpPr>
        <p:spPr>
          <a:xfrm rot="16475617">
            <a:off x="-238133" y="1165982"/>
            <a:ext cx="1699301" cy="1289179"/>
          </a:xfrm>
          <a:prstGeom prst="triangle">
            <a:avLst>
              <a:gd name="adj" fmla="val 36197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15194296">
            <a:off x="1383341" y="-350907"/>
            <a:ext cx="1155600" cy="2527307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7243544" y="-22941"/>
            <a:ext cx="1893048" cy="1869932"/>
          </a:xfrm>
          <a:prstGeom prst="triangle">
            <a:avLst>
              <a:gd name="adj" fmla="val 7461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2" name="等腰三角形 21"/>
          <p:cNvSpPr/>
          <p:nvPr userDrawn="1"/>
        </p:nvSpPr>
        <p:spPr>
          <a:xfrm rot="2792007">
            <a:off x="2409065" y="1289615"/>
            <a:ext cx="1127943" cy="2612985"/>
          </a:xfrm>
          <a:prstGeom prst="triangle">
            <a:avLst>
              <a:gd name="adj" fmla="val 71348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3" name="等腰三角形 22"/>
          <p:cNvSpPr/>
          <p:nvPr userDrawn="1"/>
        </p:nvSpPr>
        <p:spPr>
          <a:xfrm rot="6300000">
            <a:off x="6003903" y="3524044"/>
            <a:ext cx="1327474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4" name="等腰三角形 23"/>
          <p:cNvSpPr/>
          <p:nvPr userDrawn="1"/>
        </p:nvSpPr>
        <p:spPr>
          <a:xfrm rot="9456389">
            <a:off x="8201193" y="1911103"/>
            <a:ext cx="1015207" cy="1268870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5" name="等腰三角形 24"/>
          <p:cNvSpPr/>
          <p:nvPr userDrawn="1"/>
        </p:nvSpPr>
        <p:spPr>
          <a:xfrm rot="18497302">
            <a:off x="1841929" y="3698153"/>
            <a:ext cx="1016969" cy="1348656"/>
          </a:xfrm>
          <a:prstGeom prst="triangle">
            <a:avLst>
              <a:gd name="adj" fmla="val 55588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6" name="等腰三角形 25"/>
          <p:cNvSpPr/>
          <p:nvPr userDrawn="1"/>
        </p:nvSpPr>
        <p:spPr>
          <a:xfrm rot="18253861">
            <a:off x="6111957" y="200561"/>
            <a:ext cx="1812101" cy="2404423"/>
          </a:xfrm>
          <a:prstGeom prst="triangle">
            <a:avLst>
              <a:gd name="adj" fmla="val 71983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7" name="等腰三角形 26"/>
          <p:cNvSpPr/>
          <p:nvPr userDrawn="1"/>
        </p:nvSpPr>
        <p:spPr>
          <a:xfrm rot="9148746">
            <a:off x="5800272" y="980800"/>
            <a:ext cx="1590937" cy="1335159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9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流程图: 手动输入 30"/>
          <p:cNvSpPr/>
          <p:nvPr userDrawn="1"/>
        </p:nvSpPr>
        <p:spPr>
          <a:xfrm rot="5400000">
            <a:off x="36677" y="-53701"/>
            <a:ext cx="5143500" cy="5250901"/>
          </a:xfrm>
          <a:prstGeom prst="flowChartManualInput">
            <a:avLst/>
          </a:prstGeom>
          <a:solidFill>
            <a:srgbClr val="27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 dirty="0">
              <a:solidFill>
                <a:prstClr val="black"/>
              </a:solidFill>
              <a:latin typeface="Nexa Light" panose="02000000000000000000" pitchFamily="50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6731432">
            <a:off x="6475164" y="2683027"/>
            <a:ext cx="1705013" cy="1751234"/>
          </a:xfrm>
          <a:prstGeom prst="triangle">
            <a:avLst>
              <a:gd name="adj" fmla="val 5397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731432">
            <a:off x="4898763" y="2188926"/>
            <a:ext cx="1893048" cy="2558663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9858146">
            <a:off x="6799235" y="161450"/>
            <a:ext cx="1727535" cy="2848388"/>
          </a:xfrm>
          <a:prstGeom prst="triangle">
            <a:avLst>
              <a:gd name="adj" fmla="val 87731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6" name="等腰三角形 15"/>
          <p:cNvSpPr/>
          <p:nvPr userDrawn="1"/>
        </p:nvSpPr>
        <p:spPr>
          <a:xfrm rot="13474640">
            <a:off x="4547032" y="322682"/>
            <a:ext cx="1572070" cy="1453025"/>
          </a:xfrm>
          <a:prstGeom prst="triangle">
            <a:avLst>
              <a:gd name="adj" fmla="val 87731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9950758">
            <a:off x="5415284" y="266278"/>
            <a:ext cx="2453540" cy="2679050"/>
          </a:xfrm>
          <a:prstGeom prst="triangle">
            <a:avLst>
              <a:gd name="adj" fmla="val 73615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16045770">
            <a:off x="7000410" y="3047473"/>
            <a:ext cx="1893048" cy="2344146"/>
          </a:xfrm>
          <a:prstGeom prst="triangle">
            <a:avLst>
              <a:gd name="adj" fmla="val 3948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4998527" y="1289386"/>
            <a:ext cx="1071734" cy="1711863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4" name="等腰三角形 23"/>
          <p:cNvSpPr/>
          <p:nvPr userDrawn="1"/>
        </p:nvSpPr>
        <p:spPr>
          <a:xfrm rot="16200000">
            <a:off x="7243544" y="-22941"/>
            <a:ext cx="1893048" cy="1869932"/>
          </a:xfrm>
          <a:prstGeom prst="triangle">
            <a:avLst>
              <a:gd name="adj" fmla="val 74614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6" name="等腰三角形 25"/>
          <p:cNvSpPr/>
          <p:nvPr userDrawn="1"/>
        </p:nvSpPr>
        <p:spPr>
          <a:xfrm rot="6300000">
            <a:off x="6003903" y="3524044"/>
            <a:ext cx="1327474" cy="2612985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7" name="等腰三角形 26"/>
          <p:cNvSpPr/>
          <p:nvPr userDrawn="1"/>
        </p:nvSpPr>
        <p:spPr>
          <a:xfrm rot="9456389">
            <a:off x="8201193" y="1911103"/>
            <a:ext cx="1015207" cy="1268870"/>
          </a:xfrm>
          <a:prstGeom prst="triangle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29" name="等腰三角形 28"/>
          <p:cNvSpPr/>
          <p:nvPr userDrawn="1"/>
        </p:nvSpPr>
        <p:spPr>
          <a:xfrm rot="18253861">
            <a:off x="6111957" y="200561"/>
            <a:ext cx="1812101" cy="2404423"/>
          </a:xfrm>
          <a:prstGeom prst="triangle">
            <a:avLst>
              <a:gd name="adj" fmla="val 71983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30" name="等腰三角形 29"/>
          <p:cNvSpPr/>
          <p:nvPr userDrawn="1"/>
        </p:nvSpPr>
        <p:spPr>
          <a:xfrm rot="9148746">
            <a:off x="5800272" y="980800"/>
            <a:ext cx="1590937" cy="1335159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等腰三角形 40"/>
          <p:cNvSpPr/>
          <p:nvPr userDrawn="1"/>
        </p:nvSpPr>
        <p:spPr>
          <a:xfrm rot="6437539">
            <a:off x="921047" y="2526727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2" name="等腰三角形 41"/>
          <p:cNvSpPr/>
          <p:nvPr userDrawn="1"/>
        </p:nvSpPr>
        <p:spPr>
          <a:xfrm rot="4567827">
            <a:off x="1181477" y="2893367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3" name="等腰三角形 42"/>
          <p:cNvSpPr/>
          <p:nvPr userDrawn="1"/>
        </p:nvSpPr>
        <p:spPr>
          <a:xfrm rot="9588275">
            <a:off x="443474" y="235843"/>
            <a:ext cx="1847542" cy="2739920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4" name="等腰三角形 43"/>
          <p:cNvSpPr/>
          <p:nvPr userDrawn="1"/>
        </p:nvSpPr>
        <p:spPr>
          <a:xfrm rot="2792007">
            <a:off x="1181477" y="1164796"/>
            <a:ext cx="1127943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5" name="等腰三角形 44"/>
          <p:cNvSpPr/>
          <p:nvPr userDrawn="1"/>
        </p:nvSpPr>
        <p:spPr>
          <a:xfrm rot="2792007">
            <a:off x="3399173" y="3058445"/>
            <a:ext cx="1661683" cy="1861227"/>
          </a:xfrm>
          <a:prstGeom prst="triangle">
            <a:avLst>
              <a:gd name="adj" fmla="val 30257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6" name="等腰三角形 45"/>
          <p:cNvSpPr/>
          <p:nvPr userDrawn="1"/>
        </p:nvSpPr>
        <p:spPr>
          <a:xfrm rot="8385510">
            <a:off x="2545005" y="1747732"/>
            <a:ext cx="1893048" cy="2612985"/>
          </a:xfrm>
          <a:prstGeom prst="triangl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7" name="等腰三角形 46"/>
          <p:cNvSpPr/>
          <p:nvPr userDrawn="1"/>
        </p:nvSpPr>
        <p:spPr>
          <a:xfrm rot="2145676">
            <a:off x="4038581" y="2526727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48" name="等腰三角形 47"/>
          <p:cNvSpPr/>
          <p:nvPr userDrawn="1"/>
        </p:nvSpPr>
        <p:spPr>
          <a:xfrm rot="19858146">
            <a:off x="3590865" y="956289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4444175">
            <a:off x="2054240" y="491492"/>
            <a:ext cx="1893048" cy="2082761"/>
          </a:xfrm>
          <a:prstGeom prst="triangle">
            <a:avLst>
              <a:gd name="adj" fmla="val 77216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2" name="等腰三角形 51"/>
          <p:cNvSpPr/>
          <p:nvPr userDrawn="1"/>
        </p:nvSpPr>
        <p:spPr>
          <a:xfrm rot="16200000">
            <a:off x="4998527" y="1289386"/>
            <a:ext cx="1071734" cy="1711863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3" name="等腰三角形 52"/>
          <p:cNvSpPr/>
          <p:nvPr userDrawn="1"/>
        </p:nvSpPr>
        <p:spPr>
          <a:xfrm rot="16475617">
            <a:off x="-1002542" y="547631"/>
            <a:ext cx="1893048" cy="2612985"/>
          </a:xfrm>
          <a:prstGeom prst="triangle">
            <a:avLst>
              <a:gd name="adj" fmla="val 36197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4" name="等腰三角形 53"/>
          <p:cNvSpPr/>
          <p:nvPr userDrawn="1"/>
        </p:nvSpPr>
        <p:spPr>
          <a:xfrm rot="14444175">
            <a:off x="871746" y="-736354"/>
            <a:ext cx="1893048" cy="2612985"/>
          </a:xfrm>
          <a:prstGeom prst="triangle">
            <a:avLst>
              <a:gd name="adj" fmla="val 100000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5" name="等腰三角形 54"/>
          <p:cNvSpPr/>
          <p:nvPr userDrawn="1"/>
        </p:nvSpPr>
        <p:spPr>
          <a:xfrm rot="2792007">
            <a:off x="2409065" y="1289615"/>
            <a:ext cx="1127943" cy="2612985"/>
          </a:xfrm>
          <a:prstGeom prst="triangle">
            <a:avLst>
              <a:gd name="adj" fmla="val 71348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sp>
        <p:nvSpPr>
          <p:cNvPr id="56" name="等腰三角形 55"/>
          <p:cNvSpPr/>
          <p:nvPr userDrawn="1"/>
        </p:nvSpPr>
        <p:spPr>
          <a:xfrm rot="18497302">
            <a:off x="646916" y="4006783"/>
            <a:ext cx="1995543" cy="1744397"/>
          </a:xfrm>
          <a:prstGeom prst="triangle">
            <a:avLst>
              <a:gd name="adj" fmla="val 55588"/>
            </a:avLst>
          </a:pr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04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327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682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1450" indent="-171450">
              <a:buFont typeface="HP Simplified" pitchFamily="34" charset="0"/>
              <a:buChar char="•"/>
              <a:defRPr sz="1400" b="0">
                <a:solidFill>
                  <a:schemeClr val="tx1"/>
                </a:solidFill>
              </a:defRPr>
            </a:lvl1pPr>
            <a:lvl2pPr marL="342900" indent="-171450">
              <a:buSzPct val="80000"/>
              <a:buFont typeface="HP Simplified" pitchFamily="34" charset="0"/>
              <a:buChar char="–"/>
              <a:defRPr sz="1400">
                <a:solidFill>
                  <a:srgbClr val="000000"/>
                </a:solidFill>
              </a:defRPr>
            </a:lvl2pPr>
            <a:lvl3pPr marL="512763" indent="-169863">
              <a:defRPr sz="1400">
                <a:solidFill>
                  <a:srgbClr val="000000"/>
                </a:solidFill>
              </a:defRPr>
            </a:lvl3pPr>
            <a:lvl4pPr marL="690563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00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30" r:id="rId2"/>
    <p:sldLayoutId id="2147483834" r:id="rId3"/>
    <p:sldLayoutId id="2147483833" r:id="rId4"/>
    <p:sldLayoutId id="2147483837" r:id="rId5"/>
    <p:sldLayoutId id="2147483809" r:id="rId6"/>
    <p:sldLayoutId id="2147483839" r:id="rId7"/>
    <p:sldLayoutId id="2147483823" r:id="rId8"/>
    <p:sldLayoutId id="2147483824" r:id="rId9"/>
    <p:sldLayoutId id="2147483825" r:id="rId10"/>
    <p:sldLayoutId id="2147483842" r:id="rId11"/>
    <p:sldLayoutId id="2147483843" r:id="rId12"/>
    <p:sldLayoutId id="214748387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rgbClr val="0096D6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5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rgbClr val="0096D6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P Simplified" panose="020B0604020204020204" pitchFamily="34" charset="0"/>
              </a:defRPr>
            </a:lvl1pPr>
          </a:lstStyle>
          <a:p>
            <a:pPr defTabSz="685800"/>
            <a:fld id="{5C626A96-438F-4EE6-9002-DCF4984267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2015/6/16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P Simplified" panose="020B0604020204020204" pitchFamily="34" charset="0"/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P Simplified" panose="020B0604020204020204" pitchFamily="34" charset="0"/>
              </a:defRPr>
            </a:lvl1pPr>
          </a:lstStyle>
          <a:p>
            <a:pPr defTabSz="685800"/>
            <a:fld id="{09F8CBC7-AB4F-4978-AD4F-0E71C961D1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P Simplified" panose="020B06040202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P Simplified" panose="020B06040202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P Simplified" panose="020B06040202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P Simplified" panose="020B06040202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P Simplified" panose="020B06040202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P Simplified" panose="020B06040202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0044514.itcs.hp.com/pdms-data-visualization/forecast/index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9183" y="2036820"/>
            <a:ext cx="7204065" cy="1206484"/>
          </a:xfrm>
        </p:spPr>
        <p:txBody>
          <a:bodyPr/>
          <a:lstStyle/>
          <a:p>
            <a:r>
              <a:rPr lang="en-US" dirty="0" smtClean="0"/>
              <a:t>Predictive Manufacturing Solution Introduction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41" y="364313"/>
            <a:ext cx="4688061" cy="33710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267401" y="997192"/>
            <a:ext cx="4026303" cy="1626738"/>
          </a:xfrm>
        </p:spPr>
        <p:txBody>
          <a:bodyPr/>
          <a:lstStyle/>
          <a:p>
            <a:r>
              <a:rPr lang="en-US" dirty="0" smtClean="0"/>
              <a:t>Auto PPK/CPK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PPK: Performance Index of </a:t>
            </a:r>
            <a:r>
              <a:rPr lang="en-US" sz="1600" b="0" dirty="0" smtClean="0">
                <a:solidFill>
                  <a:srgbClr val="000000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CPK</a:t>
            </a:r>
            <a:r>
              <a:rPr lang="en-US" sz="1600" b="0" dirty="0">
                <a:solidFill>
                  <a:srgbClr val="000000"/>
                </a:solidFill>
              </a:rPr>
              <a:t>: Complex Process </a:t>
            </a:r>
            <a:r>
              <a:rPr lang="en-US" sz="1600" b="0" dirty="0" smtClean="0">
                <a:solidFill>
                  <a:srgbClr val="000000"/>
                </a:solidFill>
              </a:rPr>
              <a:t>Capability </a:t>
            </a:r>
            <a:r>
              <a:rPr lang="en-US" sz="1600" b="0" dirty="0">
                <a:solidFill>
                  <a:srgbClr val="000000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PPK/CPK are important manufacturing metrics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GB" dirty="0"/>
          </a:p>
        </p:txBody>
      </p:sp>
      <p:sp>
        <p:nvSpPr>
          <p:cNvPr id="46" name="Content Placeholder 4"/>
          <p:cNvSpPr txBox="1">
            <a:spLocks/>
          </p:cNvSpPr>
          <p:nvPr/>
        </p:nvSpPr>
        <p:spPr bwMode="black">
          <a:xfrm>
            <a:off x="267401" y="2836644"/>
            <a:ext cx="8119872" cy="179736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Benefits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 1 year data which is beyond current </a:t>
            </a:r>
            <a:r>
              <a:rPr lang="en-US" dirty="0" err="1" smtClean="0"/>
              <a:t>QlikView</a:t>
            </a:r>
            <a:r>
              <a:rPr lang="en-US" dirty="0" smtClean="0"/>
              <a:t> limitation.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Automatically calculate weekly and monthly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470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751390"/>
            <a:ext cx="7574413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0674" y="609600"/>
            <a:ext cx="8328025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sz="1600" dirty="0" smtClean="0"/>
              <a:t>Time is money when it comes to detecting potential quality issues.</a:t>
            </a:r>
          </a:p>
          <a:p>
            <a:pPr marL="0" lvl="1"/>
            <a:r>
              <a:rPr lang="en-US" sz="1400" dirty="0" smtClean="0"/>
              <a:t>Even a small delay in detecting a quality issue can result in large costs from reworked or scrapped product, containment or recall of defective product, increased warranty expenses, loss of customer satisfaction, and potentially even legal liability. </a:t>
            </a:r>
            <a:r>
              <a:rPr lang="en-US" sz="1400" b="1" dirty="0" smtClean="0"/>
              <a:t>Detecting quality issues as early as possible is extremely</a:t>
            </a:r>
            <a:r>
              <a:rPr lang="en-US" sz="1400" dirty="0" smtClean="0"/>
              <a:t> </a:t>
            </a:r>
            <a:r>
              <a:rPr lang="en-US" sz="1400" b="1" dirty="0" smtClean="0"/>
              <a:t>important.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 smtClean="0"/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3" y="1699383"/>
            <a:ext cx="6178065" cy="320068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29184" y="235064"/>
            <a:ext cx="8117206" cy="430887"/>
          </a:xfrm>
        </p:spPr>
        <p:txBody>
          <a:bodyPr/>
          <a:lstStyle/>
          <a:p>
            <a:r>
              <a:rPr lang="en-GB" sz="2700" dirty="0" smtClean="0"/>
              <a:t>Advanced Analytics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41692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252184" y="3070133"/>
            <a:ext cx="8520057" cy="7670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Model</a:t>
            </a: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52184" y="236108"/>
            <a:ext cx="8568512" cy="8614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/>
            <a:r>
              <a:rPr lang="en-US" sz="1600" b="1" dirty="0">
                <a:solidFill>
                  <a:prstClr val="black"/>
                </a:solidFill>
                <a:latin typeface="HP Simplified" panose="020B0604020204020204" pitchFamily="34" charset="0"/>
              </a:rPr>
              <a:t>Data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237446" y="1197125"/>
            <a:ext cx="8583250" cy="17763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altLang="zh-CN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Computing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Platform</a:t>
            </a: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</p:txBody>
      </p:sp>
      <p:sp>
        <p:nvSpPr>
          <p:cNvPr id="4" name="Can 3"/>
          <p:cNvSpPr/>
          <p:nvPr/>
        </p:nvSpPr>
        <p:spPr>
          <a:xfrm>
            <a:off x="1367320" y="430493"/>
            <a:ext cx="1528280" cy="551296"/>
          </a:xfrm>
          <a:prstGeom prst="can">
            <a:avLst>
              <a:gd name="adj" fmla="val 2300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200" b="1" dirty="0">
                <a:solidFill>
                  <a:prstClr val="white"/>
                </a:solidFill>
                <a:latin typeface="HP Simplified" panose="020B0604020204020204" pitchFamily="34" charset="0"/>
              </a:rPr>
              <a:t>Vertica</a:t>
            </a:r>
          </a:p>
        </p:txBody>
      </p:sp>
      <p:cxnSp>
        <p:nvCxnSpPr>
          <p:cNvPr id="11" name="Straight Arrow Connector 10"/>
          <p:cNvCxnSpPr>
            <a:stCxn id="4" idx="3"/>
            <a:endCxn id="20" idx="0"/>
          </p:cNvCxnSpPr>
          <p:nvPr/>
        </p:nvCxnSpPr>
        <p:spPr>
          <a:xfrm flipH="1">
            <a:off x="1303490" y="981788"/>
            <a:ext cx="827970" cy="816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51575" y="1798523"/>
            <a:ext cx="1303831" cy="56126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R Server</a:t>
            </a:r>
          </a:p>
          <a:p>
            <a:pPr algn="ctr" defTabSz="685783"/>
            <a:r>
              <a:rPr lang="en-US" sz="1200" b="1" dirty="0">
                <a:solidFill>
                  <a:prstClr val="white"/>
                </a:solidFill>
                <a:latin typeface="HP Simplified" panose="020B0604020204020204" pitchFamily="34" charset="0"/>
              </a:rPr>
              <a:t>(RStudio, Shiny)</a:t>
            </a:r>
          </a:p>
        </p:txBody>
      </p:sp>
      <p:cxnSp>
        <p:nvCxnSpPr>
          <p:cNvPr id="29" name="Straight Arrow Connector 28"/>
          <p:cNvCxnSpPr>
            <a:stCxn id="58" idx="2"/>
            <a:endCxn id="37" idx="0"/>
          </p:cNvCxnSpPr>
          <p:nvPr/>
        </p:nvCxnSpPr>
        <p:spPr>
          <a:xfrm flipH="1">
            <a:off x="5082243" y="872199"/>
            <a:ext cx="689872" cy="982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557298" y="1854712"/>
            <a:ext cx="1049888" cy="6652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Hadoop</a:t>
            </a:r>
          </a:p>
          <a:p>
            <a:pPr algn="ctr" defTabSz="685783"/>
            <a:r>
              <a:rPr lang="en-US" sz="1200" b="1" dirty="0">
                <a:solidFill>
                  <a:prstClr val="white"/>
                </a:solidFill>
                <a:latin typeface="HP Simplified" panose="020B0604020204020204" pitchFamily="34" charset="0"/>
              </a:rPr>
              <a:t>(Rhadoop)</a:t>
            </a:r>
          </a:p>
        </p:txBody>
      </p:sp>
      <p:cxnSp>
        <p:nvCxnSpPr>
          <p:cNvPr id="39" name="Straight Arrow Connector 38"/>
          <p:cNvCxnSpPr>
            <a:stCxn id="58" idx="2"/>
            <a:endCxn id="42" idx="0"/>
          </p:cNvCxnSpPr>
          <p:nvPr/>
        </p:nvCxnSpPr>
        <p:spPr>
          <a:xfrm>
            <a:off x="5772115" y="872198"/>
            <a:ext cx="619784" cy="964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736554" y="1836963"/>
            <a:ext cx="1310688" cy="69134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Spark</a:t>
            </a:r>
          </a:p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(Mlib, SparkR)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418608" y="1836963"/>
            <a:ext cx="1227261" cy="65509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Storm/Spark</a:t>
            </a:r>
          </a:p>
        </p:txBody>
      </p:sp>
      <p:cxnSp>
        <p:nvCxnSpPr>
          <p:cNvPr id="45" name="Straight Arrow Connector 44"/>
          <p:cNvCxnSpPr>
            <a:stCxn id="48" idx="2"/>
            <a:endCxn id="44" idx="0"/>
          </p:cNvCxnSpPr>
          <p:nvPr/>
        </p:nvCxnSpPr>
        <p:spPr>
          <a:xfrm>
            <a:off x="8024492" y="872198"/>
            <a:ext cx="7747" cy="964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455059" y="430492"/>
            <a:ext cx="1138865" cy="4417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Streaming</a:t>
            </a:r>
          </a:p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Data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329184" y="1279452"/>
            <a:ext cx="1459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400" b="1" dirty="0">
                <a:solidFill>
                  <a:srgbClr val="A5A5A5">
                    <a:lumMod val="75000"/>
                  </a:srgbClr>
                </a:solidFill>
                <a:latin typeface="HP Simplified" panose="020B0604020204020204" pitchFamily="34" charset="0"/>
              </a:rPr>
              <a:t>Online Analytics</a:t>
            </a:r>
            <a:endParaRPr lang="en-US" sz="1400" b="1" dirty="0">
              <a:solidFill>
                <a:srgbClr val="A5A5A5">
                  <a:lumMod val="75000"/>
                </a:srgb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02064" y="1237473"/>
            <a:ext cx="164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400" b="1" dirty="0">
                <a:solidFill>
                  <a:srgbClr val="A5A5A5">
                    <a:lumMod val="75000"/>
                  </a:srgbClr>
                </a:solidFill>
                <a:latin typeface="HP Simplified" panose="020B0604020204020204" pitchFamily="34" charset="0"/>
              </a:rPr>
              <a:t>Offline Analytics</a:t>
            </a:r>
            <a:endParaRPr lang="en-US" sz="1400" b="1" dirty="0">
              <a:solidFill>
                <a:srgbClr val="A5A5A5">
                  <a:lumMod val="75000"/>
                </a:srgbClr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082243" y="430493"/>
            <a:ext cx="1379744" cy="4417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Hadoop Data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4397214" y="3257874"/>
            <a:ext cx="1320282" cy="3990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Anomaly Detection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5809807" y="3254148"/>
            <a:ext cx="1460072" cy="3990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Monitoring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1147214" y="3254150"/>
            <a:ext cx="1605307" cy="3990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Issue Analysis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7383360" y="3242226"/>
            <a:ext cx="762512" cy="3990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…</a:t>
            </a:r>
          </a:p>
        </p:txBody>
      </p:sp>
      <p:sp>
        <p:nvSpPr>
          <p:cNvPr id="1070" name="Rectangle 1069"/>
          <p:cNvSpPr/>
          <p:nvPr/>
        </p:nvSpPr>
        <p:spPr>
          <a:xfrm>
            <a:off x="7250959" y="1248149"/>
            <a:ext cx="45719" cy="16550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52184" y="3939343"/>
            <a:ext cx="8520056" cy="6407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defTabSz="685783"/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Visualization</a:t>
            </a:r>
            <a:r>
              <a:rPr lang="en-US" sz="1350" b="1" dirty="0">
                <a:solidFill>
                  <a:prstClr val="black">
                    <a:lumMod val="95000"/>
                    <a:lumOff val="5000"/>
                  </a:prstClr>
                </a:solidFill>
                <a:latin typeface="HP Simplified" panose="020B0604020204020204" pitchFamily="34" charset="0"/>
              </a:rPr>
              <a:t>   </a:t>
            </a: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  <a:p>
            <a:pPr algn="ctr" defTabSz="685783"/>
            <a:endParaRPr lang="en-US" sz="1350" b="1" dirty="0">
              <a:solidFill>
                <a:prstClr val="black">
                  <a:lumMod val="95000"/>
                  <a:lumOff val="5000"/>
                </a:prstClr>
              </a:solidFill>
              <a:latin typeface="HP Simplified" panose="020B0604020204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964943" y="4184753"/>
            <a:ext cx="981664" cy="2003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Shiny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14372" y="4184479"/>
            <a:ext cx="1633271" cy="2006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altLang="zh-CN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knitr, </a:t>
            </a:r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Markdown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873069" y="4184753"/>
            <a:ext cx="981664" cy="2003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D3.js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6715409" y="4184753"/>
            <a:ext cx="981664" cy="2003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Recharts</a:t>
            </a:r>
          </a:p>
        </p:txBody>
      </p:sp>
      <p:sp>
        <p:nvSpPr>
          <p:cNvPr id="86" name="Title 2"/>
          <p:cNvSpPr txBox="1">
            <a:spLocks/>
          </p:cNvSpPr>
          <p:nvPr/>
        </p:nvSpPr>
        <p:spPr bwMode="black">
          <a:xfrm>
            <a:off x="2527966" y="4587281"/>
            <a:ext cx="4051436" cy="46125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pPr>
              <a:defRPr/>
            </a:pPr>
            <a:r>
              <a:rPr lang="en-US" sz="2000" b="0" dirty="0"/>
              <a:t>Architecture of Advanced Analytics</a:t>
            </a:r>
            <a:r>
              <a:rPr lang="en-US" dirty="0"/>
              <a:t> </a:t>
            </a:r>
          </a:p>
        </p:txBody>
      </p:sp>
      <p:sp>
        <p:nvSpPr>
          <p:cNvPr id="38" name="Can 37"/>
          <p:cNvSpPr/>
          <p:nvPr/>
        </p:nvSpPr>
        <p:spPr>
          <a:xfrm>
            <a:off x="2264498" y="1791838"/>
            <a:ext cx="1499556" cy="567950"/>
          </a:xfrm>
          <a:prstGeom prst="can">
            <a:avLst>
              <a:gd name="adj" fmla="val 2300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200" b="1" dirty="0">
                <a:solidFill>
                  <a:prstClr val="white"/>
                </a:solidFill>
                <a:latin typeface="HP Simplified" panose="020B0604020204020204" pitchFamily="34" charset="0"/>
              </a:rPr>
              <a:t>Standalone Vertica</a:t>
            </a:r>
          </a:p>
          <a:p>
            <a:pPr algn="ctr" defTabSz="685783"/>
            <a:r>
              <a:rPr lang="en-US" sz="1200" b="1" dirty="0">
                <a:solidFill>
                  <a:prstClr val="white"/>
                </a:solidFill>
                <a:latin typeface="HP Simplified" panose="020B0604020204020204" pitchFamily="34" charset="0"/>
              </a:rPr>
              <a:t>(Distributed R)</a:t>
            </a:r>
          </a:p>
        </p:txBody>
      </p: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2131461" y="981788"/>
            <a:ext cx="882815" cy="810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844832" y="3254149"/>
            <a:ext cx="1460072" cy="3990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Survival Analysis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915514" y="4184753"/>
            <a:ext cx="981664" cy="2003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Qlikview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764838" y="4184478"/>
            <a:ext cx="626687" cy="2003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b="1" dirty="0">
                <a:solidFill>
                  <a:prstClr val="white"/>
                </a:solidFill>
                <a:latin typeface="HP Simplified" panose="020B0604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2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Zone-2, Zone-3, Zone-5, EOL and PrinterFactory forecasting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ALL_VPP Time </a:t>
            </a:r>
            <a:r>
              <a:rPr lang="en-US" dirty="0" smtClean="0"/>
              <a:t>Series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875" y="4457439"/>
            <a:ext cx="8119872" cy="261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http://c0044514.itcs.hp.com/pdms-data-visualization/forecast/index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5" y="1113827"/>
            <a:ext cx="7133174" cy="38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329184" y="1028389"/>
          <a:ext cx="6720770" cy="236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black">
          <a:xfrm>
            <a:off x="329184" y="826283"/>
            <a:ext cx="8199961" cy="8975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Predict the leakage failure of next Zone.  For example, use Z2 data to predict the failure probability on Z3, Z5 or EOL.  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04" y="3552810"/>
            <a:ext cx="3085064" cy="12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024" y="160171"/>
            <a:ext cx="6149920" cy="430887"/>
          </a:xfrm>
        </p:spPr>
        <p:txBody>
          <a:bodyPr/>
          <a:lstStyle/>
          <a:p>
            <a:r>
              <a:rPr lang="en-US" altLang="zh-CN" dirty="0" smtClean="0"/>
              <a:t>GBDT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4" y="799758"/>
            <a:ext cx="7086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1735" y="412207"/>
            <a:ext cx="8117681" cy="4310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P Simplified" panose="020B0604020204020204" pitchFamily="34" charset="0"/>
              </a:rPr>
              <a:t>A Typical Big Data Platform Architecture</a:t>
            </a:r>
            <a:endParaRPr lang="en-US" b="1" dirty="0">
              <a:latin typeface="HP Simplified" panose="020B0604020204020204" pitchFamily="34" charset="0"/>
            </a:endParaRPr>
          </a:p>
        </p:txBody>
      </p:sp>
      <p:pic>
        <p:nvPicPr>
          <p:cNvPr id="1026" name="Picture 1" descr="http://www.mapr.com/sites/default/files/otherpageimages/lambda-architecture-2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28" y="1140836"/>
            <a:ext cx="6222855" cy="352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024" y="160171"/>
            <a:ext cx="6149920" cy="430887"/>
          </a:xfrm>
        </p:spPr>
        <p:txBody>
          <a:bodyPr/>
          <a:lstStyle/>
          <a:p>
            <a:r>
              <a:rPr lang="en-US" altLang="zh-CN" dirty="0" smtClean="0"/>
              <a:t>Overall System Design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87" t="2118" r="1932" b="1575"/>
          <a:stretch/>
        </p:blipFill>
        <p:spPr>
          <a:xfrm>
            <a:off x="151075" y="842838"/>
            <a:ext cx="8817996" cy="41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zhang5\My Documents\My Pictures\Good\imagesCAUG4DK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036" y="194899"/>
            <a:ext cx="1453261" cy="1814769"/>
          </a:xfrm>
          <a:prstGeom prst="rect">
            <a:avLst/>
          </a:prstGeom>
          <a:noFill/>
        </p:spPr>
      </p:pic>
      <p:pic>
        <p:nvPicPr>
          <p:cNvPr id="15" name="Picture 3" descr="C:\Documents and Settings\zhang5\My Documents\My Pictures\Good\Q&amp;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0278" y="321103"/>
            <a:ext cx="2234007" cy="1397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59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文：编号10的我军歼十战机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0F5F9"/>
              </a:clrFrom>
              <a:clrTo>
                <a:srgbClr val="F0F5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12945" r="816" b="27528"/>
          <a:stretch/>
        </p:blipFill>
        <p:spPr bwMode="auto">
          <a:xfrm rot="336946">
            <a:off x="4631808" y="825408"/>
            <a:ext cx="4310271" cy="1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6506" y="793217"/>
            <a:ext cx="405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2660">
              <a:spcAft>
                <a:spcPts val="300"/>
              </a:spcAft>
              <a:buSzPct val="100000"/>
            </a:pPr>
            <a:r>
              <a:rPr lang="en-US" sz="2400" b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Realtime Monitoring Solution</a:t>
            </a:r>
            <a:endParaRPr lang="en-US" sz="2400" b="1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8" y="645027"/>
            <a:ext cx="124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2660">
              <a:spcAft>
                <a:spcPts val="300"/>
              </a:spcAft>
              <a:buSzPct val="100000"/>
            </a:pPr>
            <a:r>
              <a:rPr lang="en-US" sz="5400" b="1" dirty="0" smtClean="0">
                <a:solidFill>
                  <a:schemeClr val="accent1"/>
                </a:solidFill>
                <a:latin typeface="Berlin Sans FB Demi" pitchFamily="34" charset="0"/>
                <a:cs typeface="HP Simplified" pitchFamily="34" charset="0"/>
              </a:rPr>
              <a:t>1.</a:t>
            </a:r>
            <a:endParaRPr lang="en-US" sz="2400" b="1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5067" y="1333239"/>
            <a:ext cx="5266030" cy="923330"/>
            <a:chOff x="792597" y="1154183"/>
            <a:chExt cx="7021367" cy="1231106"/>
          </a:xfrm>
        </p:grpSpPr>
        <p:sp>
          <p:nvSpPr>
            <p:cNvPr id="11" name="TextBox 10"/>
            <p:cNvSpPr txBox="1"/>
            <p:nvPr/>
          </p:nvSpPr>
          <p:spPr>
            <a:xfrm>
              <a:off x="792597" y="1154183"/>
              <a:ext cx="10853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5400" b="1" dirty="0">
                  <a:solidFill>
                    <a:schemeClr val="accent1"/>
                  </a:solidFill>
                  <a:latin typeface="Berlin Sans FB Demi" pitchFamily="34" charset="0"/>
                  <a:cs typeface="HP Simplified" pitchFamily="34" charset="0"/>
                </a:rPr>
                <a:t>2.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71837" y="1420588"/>
              <a:ext cx="65421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defTabSz="322660">
                <a:spcAft>
                  <a:spcPts val="300"/>
                </a:spcAft>
                <a:buSzPct val="100000"/>
                <a:defRPr sz="2400" b="1">
                  <a:solidFill>
                    <a:srgbClr val="000000"/>
                  </a:solidFill>
                  <a:latin typeface="HP Simplified" pitchFamily="34" charset="0"/>
                  <a:cs typeface="HP Simplified" pitchFamily="34" charset="0"/>
                </a:defRPr>
              </a:lvl1pPr>
            </a:lstStyle>
            <a:p>
              <a:r>
                <a:rPr lang="en-US" dirty="0" smtClean="0"/>
                <a:t>Historical Big Data Analyze Solution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05519" y="2037767"/>
            <a:ext cx="3168065" cy="923330"/>
            <a:chOff x="1459871" y="1945134"/>
            <a:chExt cx="4224105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1459871" y="1945134"/>
              <a:ext cx="97104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5400" b="1" dirty="0">
                  <a:solidFill>
                    <a:schemeClr val="accent1"/>
                  </a:solidFill>
                  <a:latin typeface="Berlin Sans FB Demi" pitchFamily="34" charset="0"/>
                  <a:cs typeface="HP Simplified" pitchFamily="34" charset="0"/>
                </a:rPr>
                <a:t>3.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28145" y="2220114"/>
              <a:ext cx="3755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2400" b="1" dirty="0" smtClean="0">
                  <a:solidFill>
                    <a:srgbClr val="000000"/>
                  </a:solidFill>
                  <a:latin typeface="HP Simplified" pitchFamily="34" charset="0"/>
                  <a:cs typeface="HP Simplified" pitchFamily="34" charset="0"/>
                </a:rPr>
                <a:t>Predictive Analytics</a:t>
              </a:r>
              <a:endParaRPr lang="en-US" sz="2400" b="1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20281" y="2678479"/>
            <a:ext cx="3240066" cy="923330"/>
            <a:chOff x="2012887" y="2799417"/>
            <a:chExt cx="4320095" cy="1231106"/>
          </a:xfrm>
        </p:grpSpPr>
        <p:sp>
          <p:nvSpPr>
            <p:cNvPr id="17" name="TextBox 16"/>
            <p:cNvSpPr txBox="1"/>
            <p:nvPr/>
          </p:nvSpPr>
          <p:spPr>
            <a:xfrm>
              <a:off x="2012887" y="2799417"/>
              <a:ext cx="125311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5400" b="1" dirty="0">
                  <a:solidFill>
                    <a:schemeClr val="accent1"/>
                  </a:solidFill>
                  <a:latin typeface="Berlin Sans FB Demi" pitchFamily="34" charset="0"/>
                  <a:cs typeface="HP Simplified" pitchFamily="34" charset="0"/>
                </a:rPr>
                <a:t>4.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34072" y="3052848"/>
              <a:ext cx="379891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2400" b="1" dirty="0" smtClean="0">
                  <a:solidFill>
                    <a:srgbClr val="000000"/>
                  </a:solidFill>
                  <a:latin typeface="HP Simplified" pitchFamily="34" charset="0"/>
                  <a:cs typeface="HP Simplified" pitchFamily="34" charset="0"/>
                </a:rPr>
                <a:t>Overall Architecture</a:t>
              </a:r>
              <a:endParaRPr lang="en-US" sz="2400" b="1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75349" y="3295442"/>
            <a:ext cx="1106583" cy="923330"/>
            <a:chOff x="2847974" y="3653701"/>
            <a:chExt cx="1475444" cy="1231106"/>
          </a:xfrm>
        </p:grpSpPr>
        <p:sp>
          <p:nvSpPr>
            <p:cNvPr id="20" name="TextBox 19"/>
            <p:cNvSpPr txBox="1"/>
            <p:nvPr/>
          </p:nvSpPr>
          <p:spPr>
            <a:xfrm>
              <a:off x="2847974" y="3653701"/>
              <a:ext cx="119354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5400" b="1" dirty="0">
                  <a:solidFill>
                    <a:schemeClr val="accent1"/>
                  </a:solidFill>
                  <a:latin typeface="Berlin Sans FB Demi" pitchFamily="34" charset="0"/>
                  <a:cs typeface="HP Simplified" pitchFamily="34" charset="0"/>
                </a:rPr>
                <a:t>5.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06730" y="3904141"/>
              <a:ext cx="101668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22660">
                <a:spcAft>
                  <a:spcPts val="300"/>
                </a:spcAft>
                <a:buSzPct val="100000"/>
              </a:pPr>
              <a:r>
                <a:rPr lang="en-US" sz="2400" b="1" dirty="0" smtClean="0">
                  <a:solidFill>
                    <a:srgbClr val="000000"/>
                  </a:solidFill>
                  <a:latin typeface="HP Simplified" pitchFamily="34" charset="0"/>
                  <a:cs typeface="HP Simplified" pitchFamily="34" charset="0"/>
                </a:rPr>
                <a:t>Q&amp;A</a:t>
              </a:r>
              <a:endParaRPr lang="en-US" sz="2400" b="1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endParaRPr>
            </a:p>
          </p:txBody>
        </p:sp>
      </p:grpSp>
      <p:sp>
        <p:nvSpPr>
          <p:cNvPr id="25" name="Title 3"/>
          <p:cNvSpPr txBox="1">
            <a:spLocks/>
          </p:cNvSpPr>
          <p:nvPr/>
        </p:nvSpPr>
        <p:spPr bwMode="black">
          <a:xfrm>
            <a:off x="151456" y="192527"/>
            <a:ext cx="7222352" cy="200670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4000" dirty="0" smtClean="0"/>
              <a:t>Outline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906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320675" y="231775"/>
            <a:ext cx="1500751" cy="377825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20675" y="609600"/>
            <a:ext cx="812426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IPG Factory </a:t>
            </a:r>
            <a:r>
              <a:rPr lang="en-US" sz="1600" dirty="0"/>
              <a:t>systems generate </a:t>
            </a:r>
            <a:r>
              <a:rPr lang="en-US" sz="1600" b="1" dirty="0" smtClean="0">
                <a:solidFill>
                  <a:schemeClr val="accent1"/>
                </a:solidFill>
              </a:rPr>
              <a:t>HUGE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volumes </a:t>
            </a:r>
            <a:r>
              <a:rPr lang="en-US" sz="1600" dirty="0"/>
              <a:t>of test data with a wealth</a:t>
            </a:r>
            <a:r>
              <a:rPr lang="en-US" sz="1600" b="1" dirty="0"/>
              <a:t> </a:t>
            </a:r>
            <a:r>
              <a:rPr lang="en-US" sz="1600" dirty="0"/>
              <a:t>of Information that can be mined for cost </a:t>
            </a:r>
            <a:r>
              <a:rPr lang="en-US" sz="1600" dirty="0" smtClean="0"/>
              <a:t>savings. (</a:t>
            </a:r>
            <a:r>
              <a:rPr lang="en-US" sz="1600" b="1" dirty="0" smtClean="0">
                <a:solidFill>
                  <a:schemeClr val="accent1"/>
                </a:solidFill>
              </a:rPr>
              <a:t>150GB records per day, about 2 Billion records</a:t>
            </a:r>
            <a:r>
              <a:rPr lang="en-US" sz="1600" dirty="0" smtClean="0"/>
              <a:t>)</a:t>
            </a:r>
            <a:endParaRPr lang="en-US" sz="1600" dirty="0"/>
          </a:p>
          <a:p>
            <a:pPr marL="228600" lvl="1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 previous quality problem cost </a:t>
            </a:r>
            <a:r>
              <a:rPr lang="en-US" sz="1600" b="1" dirty="0">
                <a:solidFill>
                  <a:schemeClr val="accent1"/>
                </a:solidFill>
              </a:rPr>
              <a:t>$</a:t>
            </a:r>
            <a:r>
              <a:rPr lang="en-US" sz="1600" b="1" dirty="0" smtClean="0">
                <a:solidFill>
                  <a:schemeClr val="accent1"/>
                </a:solidFill>
              </a:rPr>
              <a:t>7M </a:t>
            </a:r>
            <a:r>
              <a:rPr lang="en-US" sz="1600" dirty="0" smtClean="0"/>
              <a:t>which </a:t>
            </a:r>
            <a:r>
              <a:rPr lang="en-US" sz="1600" dirty="0"/>
              <a:t>can be predicted </a:t>
            </a:r>
            <a:r>
              <a:rPr lang="en-US" sz="1600" dirty="0" smtClean="0"/>
              <a:t>earlier.</a:t>
            </a:r>
            <a:endParaRPr lang="en-US" sz="16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320675" y="1777241"/>
            <a:ext cx="1500751" cy="377825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Problem</a:t>
            </a:r>
            <a:endParaRPr lang="en-US" b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29184" y="2651999"/>
            <a:ext cx="2523744" cy="1623549"/>
          </a:xfrm>
          <a:prstGeom prst="rect">
            <a:avLst/>
          </a:prstGeom>
        </p:spPr>
        <p:txBody>
          <a:bodyPr lIns="91440"/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7 days</a:t>
            </a:r>
            <a:r>
              <a:rPr lang="en-US" sz="1400" b="0" dirty="0" smtClean="0">
                <a:solidFill>
                  <a:schemeClr val="tx1"/>
                </a:solidFill>
              </a:rPr>
              <a:t> to get the reports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Ad-hoc &amp; after-the-fact</a:t>
            </a: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2652001"/>
            <a:ext cx="2523744" cy="1623549"/>
          </a:xfrm>
        </p:spPr>
        <p:txBody>
          <a:bodyPr lIns="91440"/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Beyond Oracle’s capability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Only handle partial data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DB too large to do meaningful analysis</a:t>
            </a:r>
            <a:endParaRPr lang="en-US" sz="1400" b="0" dirty="0">
              <a:solidFill>
                <a:schemeClr val="tx1"/>
              </a:solidFill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Difficult to scale out</a:t>
            </a: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5919788" y="2651999"/>
            <a:ext cx="2527300" cy="1623549"/>
          </a:xfrm>
        </p:spPr>
        <p:txBody>
          <a:bodyPr lIns="91440"/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License is expensive</a:t>
            </a:r>
          </a:p>
        </p:txBody>
      </p:sp>
      <p:sp>
        <p:nvSpPr>
          <p:cNvPr id="14" name="Content Placeholder 10"/>
          <p:cNvSpPr txBox="1">
            <a:spLocks/>
          </p:cNvSpPr>
          <p:nvPr/>
        </p:nvSpPr>
        <p:spPr bwMode="black">
          <a:xfrm>
            <a:off x="327033" y="2294911"/>
            <a:ext cx="2523744" cy="353038"/>
          </a:xfrm>
          <a:prstGeom prst="rect">
            <a:avLst/>
          </a:prstGeom>
          <a:solidFill>
            <a:schemeClr val="accent1">
              <a:lumMod val="75000"/>
              <a:alpha val="58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Speed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Content Placeholder 11"/>
          <p:cNvSpPr txBox="1">
            <a:spLocks/>
          </p:cNvSpPr>
          <p:nvPr/>
        </p:nvSpPr>
        <p:spPr bwMode="black">
          <a:xfrm>
            <a:off x="3122335" y="2294913"/>
            <a:ext cx="2523744" cy="353038"/>
          </a:xfrm>
          <a:prstGeom prst="rect">
            <a:avLst/>
          </a:prstGeom>
          <a:solidFill>
            <a:schemeClr val="accent1">
              <a:lumMod val="75000"/>
              <a:alpha val="58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400" b="1" i="0">
                <a:latin typeface="HP Simplified" pitchFamily="34" charset="0"/>
                <a:cs typeface="HP Simplified" pitchFamily="34" charset="0"/>
              </a:defRPr>
            </a:lvl1pPr>
            <a:lvl2pPr marL="0" indent="0" defTabSz="43021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2pPr>
            <a:lvl3pPr marL="169863" indent="-1698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3pPr>
            <a:lvl4pPr marL="341313" indent="-1809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4pPr>
            <a:lvl5pPr marL="469900" indent="-15081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5pPr>
            <a:lvl6pPr indent="0">
              <a:lnSpc>
                <a:spcPts val="2500"/>
              </a:lnSpc>
              <a:spcBef>
                <a:spcPct val="20000"/>
              </a:spcBef>
              <a:buFont typeface="Arial"/>
              <a:buNone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16" name="Content Placeholder 12"/>
          <p:cNvSpPr txBox="1">
            <a:spLocks/>
          </p:cNvSpPr>
          <p:nvPr/>
        </p:nvSpPr>
        <p:spPr bwMode="black">
          <a:xfrm>
            <a:off x="5917637" y="2294911"/>
            <a:ext cx="2527300" cy="353038"/>
          </a:xfrm>
          <a:prstGeom prst="rect">
            <a:avLst/>
          </a:prstGeom>
          <a:solidFill>
            <a:schemeClr val="accent1">
              <a:lumMod val="75000"/>
              <a:alpha val="58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400" b="1" i="0">
                <a:latin typeface="HP Simplified" pitchFamily="34" charset="0"/>
                <a:cs typeface="HP Simplified" pitchFamily="34" charset="0"/>
              </a:defRPr>
            </a:lvl1pPr>
            <a:lvl2pPr marL="0" indent="0" defTabSz="43021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2pPr>
            <a:lvl3pPr marL="169863" indent="-1698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3pPr>
            <a:lvl4pPr marL="341313" indent="-1809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4pPr>
            <a:lvl5pPr marL="469900" indent="-15081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5pPr>
            <a:lvl6pPr indent="0">
              <a:lnSpc>
                <a:spcPts val="2500"/>
              </a:lnSpc>
              <a:spcBef>
                <a:spcPct val="20000"/>
              </a:spcBef>
              <a:buFont typeface="Arial"/>
              <a:buNone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 smtClean="0"/>
              <a:t>Spending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 build="p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3"/>
          <p:cNvGrpSpPr>
            <a:grpSpLocks/>
          </p:cNvGrpSpPr>
          <p:nvPr/>
        </p:nvGrpSpPr>
        <p:grpSpPr bwMode="auto">
          <a:xfrm>
            <a:off x="5493331" y="3935925"/>
            <a:ext cx="285816" cy="271891"/>
            <a:chOff x="4426" y="3301"/>
            <a:chExt cx="696" cy="699"/>
          </a:xfrm>
        </p:grpSpPr>
        <p:sp>
          <p:nvSpPr>
            <p:cNvPr id="115" name="Freeform 50"/>
            <p:cNvSpPr>
              <a:spLocks noEditPoints="1"/>
            </p:cNvSpPr>
            <p:nvPr/>
          </p:nvSpPr>
          <p:spPr bwMode="auto">
            <a:xfrm>
              <a:off x="4426" y="3301"/>
              <a:ext cx="696" cy="699"/>
            </a:xfrm>
            <a:custGeom>
              <a:avLst/>
              <a:gdLst>
                <a:gd name="T0" fmla="*/ 858 w 1392"/>
                <a:gd name="T1" fmla="*/ 805 h 1399"/>
                <a:gd name="T2" fmla="*/ 726 w 1392"/>
                <a:gd name="T3" fmla="*/ 893 h 1399"/>
                <a:gd name="T4" fmla="*/ 584 w 1392"/>
                <a:gd name="T5" fmla="*/ 871 h 1399"/>
                <a:gd name="T6" fmla="*/ 482 w 1392"/>
                <a:gd name="T7" fmla="*/ 749 h 1399"/>
                <a:gd name="T8" fmla="*/ 490 w 1392"/>
                <a:gd name="T9" fmla="*/ 605 h 1399"/>
                <a:gd name="T10" fmla="*/ 601 w 1392"/>
                <a:gd name="T11" fmla="*/ 493 h 1399"/>
                <a:gd name="T12" fmla="*/ 746 w 1392"/>
                <a:gd name="T13" fmla="*/ 486 h 1399"/>
                <a:gd name="T14" fmla="*/ 868 w 1392"/>
                <a:gd name="T15" fmla="*/ 586 h 1399"/>
                <a:gd name="T16" fmla="*/ 1392 w 1392"/>
                <a:gd name="T17" fmla="*/ 730 h 1399"/>
                <a:gd name="T18" fmla="*/ 1281 w 1392"/>
                <a:gd name="T19" fmla="*/ 682 h 1399"/>
                <a:gd name="T20" fmla="*/ 1323 w 1392"/>
                <a:gd name="T21" fmla="*/ 602 h 1399"/>
                <a:gd name="T22" fmla="*/ 1384 w 1392"/>
                <a:gd name="T23" fmla="*/ 542 h 1399"/>
                <a:gd name="T24" fmla="*/ 1283 w 1392"/>
                <a:gd name="T25" fmla="*/ 456 h 1399"/>
                <a:gd name="T26" fmla="*/ 1196 w 1392"/>
                <a:gd name="T27" fmla="*/ 400 h 1399"/>
                <a:gd name="T28" fmla="*/ 1251 w 1392"/>
                <a:gd name="T29" fmla="*/ 315 h 1399"/>
                <a:gd name="T30" fmla="*/ 1216 w 1392"/>
                <a:gd name="T31" fmla="*/ 239 h 1399"/>
                <a:gd name="T32" fmla="*/ 1096 w 1392"/>
                <a:gd name="T33" fmla="*/ 264 h 1399"/>
                <a:gd name="T34" fmla="*/ 1060 w 1392"/>
                <a:gd name="T35" fmla="*/ 208 h 1399"/>
                <a:gd name="T36" fmla="*/ 1064 w 1392"/>
                <a:gd name="T37" fmla="*/ 95 h 1399"/>
                <a:gd name="T38" fmla="*/ 959 w 1392"/>
                <a:gd name="T39" fmla="*/ 87 h 1399"/>
                <a:gd name="T40" fmla="*/ 844 w 1392"/>
                <a:gd name="T41" fmla="*/ 135 h 1399"/>
                <a:gd name="T42" fmla="*/ 820 w 1392"/>
                <a:gd name="T43" fmla="*/ 38 h 1399"/>
                <a:gd name="T44" fmla="*/ 724 w 1392"/>
                <a:gd name="T45" fmla="*/ 0 h 1399"/>
                <a:gd name="T46" fmla="*/ 675 w 1392"/>
                <a:gd name="T47" fmla="*/ 109 h 1399"/>
                <a:gd name="T48" fmla="*/ 608 w 1392"/>
                <a:gd name="T49" fmla="*/ 91 h 1399"/>
                <a:gd name="T50" fmla="*/ 537 w 1392"/>
                <a:gd name="T51" fmla="*/ 16 h 1399"/>
                <a:gd name="T52" fmla="*/ 452 w 1392"/>
                <a:gd name="T53" fmla="*/ 133 h 1399"/>
                <a:gd name="T54" fmla="*/ 397 w 1392"/>
                <a:gd name="T55" fmla="*/ 190 h 1399"/>
                <a:gd name="T56" fmla="*/ 298 w 1392"/>
                <a:gd name="T57" fmla="*/ 132 h 1399"/>
                <a:gd name="T58" fmla="*/ 231 w 1392"/>
                <a:gd name="T59" fmla="*/ 186 h 1399"/>
                <a:gd name="T60" fmla="*/ 270 w 1392"/>
                <a:gd name="T61" fmla="*/ 301 h 1399"/>
                <a:gd name="T62" fmla="*/ 191 w 1392"/>
                <a:gd name="T63" fmla="*/ 322 h 1399"/>
                <a:gd name="T64" fmla="*/ 97 w 1392"/>
                <a:gd name="T65" fmla="*/ 322 h 1399"/>
                <a:gd name="T66" fmla="*/ 98 w 1392"/>
                <a:gd name="T67" fmla="*/ 441 h 1399"/>
                <a:gd name="T68" fmla="*/ 133 w 1392"/>
                <a:gd name="T69" fmla="*/ 539 h 1399"/>
                <a:gd name="T70" fmla="*/ 35 w 1392"/>
                <a:gd name="T71" fmla="*/ 564 h 1399"/>
                <a:gd name="T72" fmla="*/ 0 w 1392"/>
                <a:gd name="T73" fmla="*/ 654 h 1399"/>
                <a:gd name="T74" fmla="*/ 99 w 1392"/>
                <a:gd name="T75" fmla="*/ 705 h 1399"/>
                <a:gd name="T76" fmla="*/ 81 w 1392"/>
                <a:gd name="T77" fmla="*/ 790 h 1399"/>
                <a:gd name="T78" fmla="*/ 29 w 1392"/>
                <a:gd name="T79" fmla="*/ 917 h 1399"/>
                <a:gd name="T80" fmla="*/ 148 w 1392"/>
                <a:gd name="T81" fmla="*/ 940 h 1399"/>
                <a:gd name="T82" fmla="*/ 162 w 1392"/>
                <a:gd name="T83" fmla="*/ 1022 h 1399"/>
                <a:gd name="T84" fmla="*/ 126 w 1392"/>
                <a:gd name="T85" fmla="*/ 1106 h 1399"/>
                <a:gd name="T86" fmla="*/ 258 w 1392"/>
                <a:gd name="T87" fmla="*/ 1145 h 1399"/>
                <a:gd name="T88" fmla="*/ 328 w 1392"/>
                <a:gd name="T89" fmla="*/ 1172 h 1399"/>
                <a:gd name="T90" fmla="*/ 312 w 1392"/>
                <a:gd name="T91" fmla="*/ 1297 h 1399"/>
                <a:gd name="T92" fmla="*/ 431 w 1392"/>
                <a:gd name="T93" fmla="*/ 1301 h 1399"/>
                <a:gd name="T94" fmla="*/ 542 w 1392"/>
                <a:gd name="T95" fmla="*/ 1270 h 1399"/>
                <a:gd name="T96" fmla="*/ 573 w 1392"/>
                <a:gd name="T97" fmla="*/ 1375 h 1399"/>
                <a:gd name="T98" fmla="*/ 656 w 1392"/>
                <a:gd name="T99" fmla="*/ 1398 h 1399"/>
                <a:gd name="T100" fmla="*/ 707 w 1392"/>
                <a:gd name="T101" fmla="*/ 1301 h 1399"/>
                <a:gd name="T102" fmla="*/ 789 w 1392"/>
                <a:gd name="T103" fmla="*/ 1318 h 1399"/>
                <a:gd name="T104" fmla="*/ 846 w 1392"/>
                <a:gd name="T105" fmla="*/ 1386 h 1399"/>
                <a:gd name="T106" fmla="*/ 937 w 1392"/>
                <a:gd name="T107" fmla="*/ 1309 h 1399"/>
                <a:gd name="T108" fmla="*/ 993 w 1392"/>
                <a:gd name="T109" fmla="*/ 1209 h 1399"/>
                <a:gd name="T110" fmla="*/ 1076 w 1392"/>
                <a:gd name="T111" fmla="*/ 1266 h 1399"/>
                <a:gd name="T112" fmla="*/ 1153 w 1392"/>
                <a:gd name="T113" fmla="*/ 1222 h 1399"/>
                <a:gd name="T114" fmla="*/ 1125 w 1392"/>
                <a:gd name="T115" fmla="*/ 1103 h 1399"/>
                <a:gd name="T116" fmla="*/ 1209 w 1392"/>
                <a:gd name="T117" fmla="*/ 1078 h 1399"/>
                <a:gd name="T118" fmla="*/ 1323 w 1392"/>
                <a:gd name="T119" fmla="*/ 1018 h 1399"/>
                <a:gd name="T120" fmla="*/ 1251 w 1392"/>
                <a:gd name="T121" fmla="*/ 919 h 1399"/>
                <a:gd name="T122" fmla="*/ 1297 w 1392"/>
                <a:gd name="T123" fmla="*/ 847 h 1399"/>
                <a:gd name="T124" fmla="*/ 1392 w 1392"/>
                <a:gd name="T125" fmla="*/ 799 h 1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92"/>
                <a:gd name="T190" fmla="*/ 0 h 1399"/>
                <a:gd name="T191" fmla="*/ 1392 w 1392"/>
                <a:gd name="T192" fmla="*/ 1399 h 13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92" h="1399">
                  <a:moveTo>
                    <a:pt x="894" y="687"/>
                  </a:moveTo>
                  <a:lnTo>
                    <a:pt x="894" y="687"/>
                  </a:lnTo>
                  <a:lnTo>
                    <a:pt x="892" y="708"/>
                  </a:lnTo>
                  <a:lnTo>
                    <a:pt x="889" y="729"/>
                  </a:lnTo>
                  <a:lnTo>
                    <a:pt x="884" y="749"/>
                  </a:lnTo>
                  <a:lnTo>
                    <a:pt x="877" y="769"/>
                  </a:lnTo>
                  <a:lnTo>
                    <a:pt x="868" y="787"/>
                  </a:lnTo>
                  <a:lnTo>
                    <a:pt x="858" y="805"/>
                  </a:lnTo>
                  <a:lnTo>
                    <a:pt x="845" y="821"/>
                  </a:lnTo>
                  <a:lnTo>
                    <a:pt x="832" y="835"/>
                  </a:lnTo>
                  <a:lnTo>
                    <a:pt x="818" y="849"/>
                  </a:lnTo>
                  <a:lnTo>
                    <a:pt x="801" y="861"/>
                  </a:lnTo>
                  <a:lnTo>
                    <a:pt x="784" y="871"/>
                  </a:lnTo>
                  <a:lnTo>
                    <a:pt x="765" y="880"/>
                  </a:lnTo>
                  <a:lnTo>
                    <a:pt x="746" y="888"/>
                  </a:lnTo>
                  <a:lnTo>
                    <a:pt x="726" y="893"/>
                  </a:lnTo>
                  <a:lnTo>
                    <a:pt x="705" y="896"/>
                  </a:lnTo>
                  <a:lnTo>
                    <a:pt x="683" y="897"/>
                  </a:lnTo>
                  <a:lnTo>
                    <a:pt x="662" y="896"/>
                  </a:lnTo>
                  <a:lnTo>
                    <a:pt x="641" y="893"/>
                  </a:lnTo>
                  <a:lnTo>
                    <a:pt x="621" y="888"/>
                  </a:lnTo>
                  <a:lnTo>
                    <a:pt x="601" y="880"/>
                  </a:lnTo>
                  <a:lnTo>
                    <a:pt x="584" y="871"/>
                  </a:lnTo>
                  <a:lnTo>
                    <a:pt x="567" y="861"/>
                  </a:lnTo>
                  <a:lnTo>
                    <a:pt x="550" y="849"/>
                  </a:lnTo>
                  <a:lnTo>
                    <a:pt x="535" y="835"/>
                  </a:lnTo>
                  <a:lnTo>
                    <a:pt x="521" y="821"/>
                  </a:lnTo>
                  <a:lnTo>
                    <a:pt x="509" y="805"/>
                  </a:lnTo>
                  <a:lnTo>
                    <a:pt x="499" y="787"/>
                  </a:lnTo>
                  <a:lnTo>
                    <a:pt x="490" y="769"/>
                  </a:lnTo>
                  <a:lnTo>
                    <a:pt x="482" y="749"/>
                  </a:lnTo>
                  <a:lnTo>
                    <a:pt x="477" y="729"/>
                  </a:lnTo>
                  <a:lnTo>
                    <a:pt x="474" y="708"/>
                  </a:lnTo>
                  <a:lnTo>
                    <a:pt x="473" y="687"/>
                  </a:lnTo>
                  <a:lnTo>
                    <a:pt x="474" y="665"/>
                  </a:lnTo>
                  <a:lnTo>
                    <a:pt x="477" y="645"/>
                  </a:lnTo>
                  <a:lnTo>
                    <a:pt x="482" y="624"/>
                  </a:lnTo>
                  <a:lnTo>
                    <a:pt x="490" y="605"/>
                  </a:lnTo>
                  <a:lnTo>
                    <a:pt x="499" y="586"/>
                  </a:lnTo>
                  <a:lnTo>
                    <a:pt x="509" y="570"/>
                  </a:lnTo>
                  <a:lnTo>
                    <a:pt x="521" y="553"/>
                  </a:lnTo>
                  <a:lnTo>
                    <a:pt x="535" y="538"/>
                  </a:lnTo>
                  <a:lnTo>
                    <a:pt x="550" y="525"/>
                  </a:lnTo>
                  <a:lnTo>
                    <a:pt x="567" y="512"/>
                  </a:lnTo>
                  <a:lnTo>
                    <a:pt x="584" y="502"/>
                  </a:lnTo>
                  <a:lnTo>
                    <a:pt x="601" y="493"/>
                  </a:lnTo>
                  <a:lnTo>
                    <a:pt x="621" y="486"/>
                  </a:lnTo>
                  <a:lnTo>
                    <a:pt x="641" y="481"/>
                  </a:lnTo>
                  <a:lnTo>
                    <a:pt x="662" y="478"/>
                  </a:lnTo>
                  <a:lnTo>
                    <a:pt x="683" y="477"/>
                  </a:lnTo>
                  <a:lnTo>
                    <a:pt x="705" y="478"/>
                  </a:lnTo>
                  <a:lnTo>
                    <a:pt x="726" y="481"/>
                  </a:lnTo>
                  <a:lnTo>
                    <a:pt x="746" y="486"/>
                  </a:lnTo>
                  <a:lnTo>
                    <a:pt x="765" y="493"/>
                  </a:lnTo>
                  <a:lnTo>
                    <a:pt x="784" y="502"/>
                  </a:lnTo>
                  <a:lnTo>
                    <a:pt x="801" y="512"/>
                  </a:lnTo>
                  <a:lnTo>
                    <a:pt x="818" y="525"/>
                  </a:lnTo>
                  <a:lnTo>
                    <a:pt x="832" y="538"/>
                  </a:lnTo>
                  <a:lnTo>
                    <a:pt x="845" y="553"/>
                  </a:lnTo>
                  <a:lnTo>
                    <a:pt x="858" y="570"/>
                  </a:lnTo>
                  <a:lnTo>
                    <a:pt x="868" y="586"/>
                  </a:lnTo>
                  <a:lnTo>
                    <a:pt x="877" y="605"/>
                  </a:lnTo>
                  <a:lnTo>
                    <a:pt x="884" y="624"/>
                  </a:lnTo>
                  <a:lnTo>
                    <a:pt x="889" y="645"/>
                  </a:lnTo>
                  <a:lnTo>
                    <a:pt x="892" y="665"/>
                  </a:lnTo>
                  <a:lnTo>
                    <a:pt x="894" y="687"/>
                  </a:lnTo>
                  <a:close/>
                  <a:moveTo>
                    <a:pt x="1392" y="730"/>
                  </a:moveTo>
                  <a:lnTo>
                    <a:pt x="1392" y="730"/>
                  </a:lnTo>
                  <a:lnTo>
                    <a:pt x="1376" y="717"/>
                  </a:lnTo>
                  <a:lnTo>
                    <a:pt x="1361" y="708"/>
                  </a:lnTo>
                  <a:lnTo>
                    <a:pt x="1346" y="700"/>
                  </a:lnTo>
                  <a:lnTo>
                    <a:pt x="1330" y="693"/>
                  </a:lnTo>
                  <a:lnTo>
                    <a:pt x="1317" y="689"/>
                  </a:lnTo>
                  <a:lnTo>
                    <a:pt x="1304" y="686"/>
                  </a:lnTo>
                  <a:lnTo>
                    <a:pt x="1291" y="683"/>
                  </a:lnTo>
                  <a:lnTo>
                    <a:pt x="1281" y="682"/>
                  </a:lnTo>
                  <a:lnTo>
                    <a:pt x="1279" y="652"/>
                  </a:lnTo>
                  <a:lnTo>
                    <a:pt x="1276" y="623"/>
                  </a:lnTo>
                  <a:lnTo>
                    <a:pt x="1285" y="620"/>
                  </a:lnTo>
                  <a:lnTo>
                    <a:pt x="1295" y="616"/>
                  </a:lnTo>
                  <a:lnTo>
                    <a:pt x="1309" y="610"/>
                  </a:lnTo>
                  <a:lnTo>
                    <a:pt x="1323" y="602"/>
                  </a:lnTo>
                  <a:lnTo>
                    <a:pt x="1338" y="590"/>
                  </a:lnTo>
                  <a:lnTo>
                    <a:pt x="1354" y="577"/>
                  </a:lnTo>
                  <a:lnTo>
                    <a:pt x="1369" y="562"/>
                  </a:lnTo>
                  <a:lnTo>
                    <a:pt x="1376" y="551"/>
                  </a:lnTo>
                  <a:lnTo>
                    <a:pt x="1384" y="542"/>
                  </a:lnTo>
                  <a:lnTo>
                    <a:pt x="1384" y="541"/>
                  </a:lnTo>
                  <a:lnTo>
                    <a:pt x="1366" y="475"/>
                  </a:lnTo>
                  <a:lnTo>
                    <a:pt x="1352" y="469"/>
                  </a:lnTo>
                  <a:lnTo>
                    <a:pt x="1336" y="465"/>
                  </a:lnTo>
                  <a:lnTo>
                    <a:pt x="1317" y="461"/>
                  </a:lnTo>
                  <a:lnTo>
                    <a:pt x="1295" y="457"/>
                  </a:lnTo>
                  <a:lnTo>
                    <a:pt x="1283" y="456"/>
                  </a:lnTo>
                  <a:lnTo>
                    <a:pt x="1272" y="455"/>
                  </a:lnTo>
                  <a:lnTo>
                    <a:pt x="1260" y="455"/>
                  </a:lnTo>
                  <a:lnTo>
                    <a:pt x="1249" y="456"/>
                  </a:lnTo>
                  <a:lnTo>
                    <a:pt x="1239" y="457"/>
                  </a:lnTo>
                  <a:lnTo>
                    <a:pt x="1229" y="460"/>
                  </a:lnTo>
                  <a:lnTo>
                    <a:pt x="1213" y="429"/>
                  </a:lnTo>
                  <a:lnTo>
                    <a:pt x="1196" y="400"/>
                  </a:lnTo>
                  <a:lnTo>
                    <a:pt x="1203" y="393"/>
                  </a:lnTo>
                  <a:lnTo>
                    <a:pt x="1211" y="383"/>
                  </a:lnTo>
                  <a:lnTo>
                    <a:pt x="1221" y="373"/>
                  </a:lnTo>
                  <a:lnTo>
                    <a:pt x="1229" y="361"/>
                  </a:lnTo>
                  <a:lnTo>
                    <a:pt x="1237" y="347"/>
                  </a:lnTo>
                  <a:lnTo>
                    <a:pt x="1244" y="332"/>
                  </a:lnTo>
                  <a:lnTo>
                    <a:pt x="1251" y="315"/>
                  </a:lnTo>
                  <a:lnTo>
                    <a:pt x="1256" y="295"/>
                  </a:lnTo>
                  <a:lnTo>
                    <a:pt x="1216" y="239"/>
                  </a:lnTo>
                  <a:lnTo>
                    <a:pt x="1205" y="238"/>
                  </a:lnTo>
                  <a:lnTo>
                    <a:pt x="1193" y="238"/>
                  </a:lnTo>
                  <a:lnTo>
                    <a:pt x="1171" y="239"/>
                  </a:lnTo>
                  <a:lnTo>
                    <a:pt x="1152" y="243"/>
                  </a:lnTo>
                  <a:lnTo>
                    <a:pt x="1134" y="247"/>
                  </a:lnTo>
                  <a:lnTo>
                    <a:pt x="1120" y="252"/>
                  </a:lnTo>
                  <a:lnTo>
                    <a:pt x="1107" y="258"/>
                  </a:lnTo>
                  <a:lnTo>
                    <a:pt x="1096" y="264"/>
                  </a:lnTo>
                  <a:lnTo>
                    <a:pt x="1087" y="270"/>
                  </a:lnTo>
                  <a:lnTo>
                    <a:pt x="1068" y="252"/>
                  </a:lnTo>
                  <a:lnTo>
                    <a:pt x="1047" y="237"/>
                  </a:lnTo>
                  <a:lnTo>
                    <a:pt x="1050" y="231"/>
                  </a:lnTo>
                  <a:lnTo>
                    <a:pt x="1055" y="221"/>
                  </a:lnTo>
                  <a:lnTo>
                    <a:pt x="1060" y="208"/>
                  </a:lnTo>
                  <a:lnTo>
                    <a:pt x="1065" y="192"/>
                  </a:lnTo>
                  <a:lnTo>
                    <a:pt x="1068" y="172"/>
                  </a:lnTo>
                  <a:lnTo>
                    <a:pt x="1069" y="161"/>
                  </a:lnTo>
                  <a:lnTo>
                    <a:pt x="1070" y="149"/>
                  </a:lnTo>
                  <a:lnTo>
                    <a:pt x="1070" y="136"/>
                  </a:lnTo>
                  <a:lnTo>
                    <a:pt x="1069" y="123"/>
                  </a:lnTo>
                  <a:lnTo>
                    <a:pt x="1067" y="110"/>
                  </a:lnTo>
                  <a:lnTo>
                    <a:pt x="1064" y="95"/>
                  </a:lnTo>
                  <a:lnTo>
                    <a:pt x="1002" y="64"/>
                  </a:lnTo>
                  <a:lnTo>
                    <a:pt x="990" y="69"/>
                  </a:lnTo>
                  <a:lnTo>
                    <a:pt x="979" y="75"/>
                  </a:lnTo>
                  <a:lnTo>
                    <a:pt x="968" y="80"/>
                  </a:lnTo>
                  <a:lnTo>
                    <a:pt x="959" y="87"/>
                  </a:lnTo>
                  <a:lnTo>
                    <a:pt x="943" y="99"/>
                  </a:lnTo>
                  <a:lnTo>
                    <a:pt x="928" y="113"/>
                  </a:lnTo>
                  <a:lnTo>
                    <a:pt x="918" y="126"/>
                  </a:lnTo>
                  <a:lnTo>
                    <a:pt x="909" y="137"/>
                  </a:lnTo>
                  <a:lnTo>
                    <a:pt x="903" y="148"/>
                  </a:lnTo>
                  <a:lnTo>
                    <a:pt x="899" y="155"/>
                  </a:lnTo>
                  <a:lnTo>
                    <a:pt x="844" y="135"/>
                  </a:lnTo>
                  <a:lnTo>
                    <a:pt x="844" y="124"/>
                  </a:lnTo>
                  <a:lnTo>
                    <a:pt x="843" y="111"/>
                  </a:lnTo>
                  <a:lnTo>
                    <a:pt x="840" y="93"/>
                  </a:lnTo>
                  <a:lnTo>
                    <a:pt x="835" y="73"/>
                  </a:lnTo>
                  <a:lnTo>
                    <a:pt x="831" y="62"/>
                  </a:lnTo>
                  <a:lnTo>
                    <a:pt x="826" y="50"/>
                  </a:lnTo>
                  <a:lnTo>
                    <a:pt x="820" y="38"/>
                  </a:lnTo>
                  <a:lnTo>
                    <a:pt x="813" y="26"/>
                  </a:lnTo>
                  <a:lnTo>
                    <a:pt x="804" y="13"/>
                  </a:lnTo>
                  <a:lnTo>
                    <a:pt x="794" y="1"/>
                  </a:lnTo>
                  <a:lnTo>
                    <a:pt x="724" y="0"/>
                  </a:lnTo>
                  <a:lnTo>
                    <a:pt x="711" y="18"/>
                  </a:lnTo>
                  <a:lnTo>
                    <a:pt x="700" y="35"/>
                  </a:lnTo>
                  <a:lnTo>
                    <a:pt x="692" y="52"/>
                  </a:lnTo>
                  <a:lnTo>
                    <a:pt x="685" y="69"/>
                  </a:lnTo>
                  <a:lnTo>
                    <a:pt x="680" y="83"/>
                  </a:lnTo>
                  <a:lnTo>
                    <a:pt x="677" y="97"/>
                  </a:lnTo>
                  <a:lnTo>
                    <a:pt x="675" y="109"/>
                  </a:lnTo>
                  <a:lnTo>
                    <a:pt x="675" y="119"/>
                  </a:lnTo>
                  <a:lnTo>
                    <a:pt x="648" y="121"/>
                  </a:lnTo>
                  <a:lnTo>
                    <a:pt x="622" y="123"/>
                  </a:lnTo>
                  <a:lnTo>
                    <a:pt x="619" y="115"/>
                  </a:lnTo>
                  <a:lnTo>
                    <a:pt x="614" y="104"/>
                  </a:lnTo>
                  <a:lnTo>
                    <a:pt x="608" y="91"/>
                  </a:lnTo>
                  <a:lnTo>
                    <a:pt x="599" y="77"/>
                  </a:lnTo>
                  <a:lnTo>
                    <a:pt x="588" y="62"/>
                  </a:lnTo>
                  <a:lnTo>
                    <a:pt x="574" y="46"/>
                  </a:lnTo>
                  <a:lnTo>
                    <a:pt x="566" y="39"/>
                  </a:lnTo>
                  <a:lnTo>
                    <a:pt x="557" y="31"/>
                  </a:lnTo>
                  <a:lnTo>
                    <a:pt x="547" y="24"/>
                  </a:lnTo>
                  <a:lnTo>
                    <a:pt x="537" y="16"/>
                  </a:lnTo>
                  <a:lnTo>
                    <a:pt x="470" y="36"/>
                  </a:lnTo>
                  <a:lnTo>
                    <a:pt x="465" y="47"/>
                  </a:lnTo>
                  <a:lnTo>
                    <a:pt x="462" y="58"/>
                  </a:lnTo>
                  <a:lnTo>
                    <a:pt x="456" y="79"/>
                  </a:lnTo>
                  <a:lnTo>
                    <a:pt x="453" y="99"/>
                  </a:lnTo>
                  <a:lnTo>
                    <a:pt x="452" y="117"/>
                  </a:lnTo>
                  <a:lnTo>
                    <a:pt x="452" y="133"/>
                  </a:lnTo>
                  <a:lnTo>
                    <a:pt x="454" y="148"/>
                  </a:lnTo>
                  <a:lnTo>
                    <a:pt x="456" y="160"/>
                  </a:lnTo>
                  <a:lnTo>
                    <a:pt x="458" y="169"/>
                  </a:lnTo>
                  <a:lnTo>
                    <a:pt x="430" y="182"/>
                  </a:lnTo>
                  <a:lnTo>
                    <a:pt x="404" y="197"/>
                  </a:lnTo>
                  <a:lnTo>
                    <a:pt x="397" y="190"/>
                  </a:lnTo>
                  <a:lnTo>
                    <a:pt x="389" y="181"/>
                  </a:lnTo>
                  <a:lnTo>
                    <a:pt x="378" y="172"/>
                  </a:lnTo>
                  <a:lnTo>
                    <a:pt x="365" y="162"/>
                  </a:lnTo>
                  <a:lnTo>
                    <a:pt x="349" y="153"/>
                  </a:lnTo>
                  <a:lnTo>
                    <a:pt x="331" y="143"/>
                  </a:lnTo>
                  <a:lnTo>
                    <a:pt x="321" y="139"/>
                  </a:lnTo>
                  <a:lnTo>
                    <a:pt x="309" y="136"/>
                  </a:lnTo>
                  <a:lnTo>
                    <a:pt x="298" y="132"/>
                  </a:lnTo>
                  <a:lnTo>
                    <a:pt x="286" y="130"/>
                  </a:lnTo>
                  <a:lnTo>
                    <a:pt x="231" y="173"/>
                  </a:lnTo>
                  <a:lnTo>
                    <a:pt x="231" y="186"/>
                  </a:lnTo>
                  <a:lnTo>
                    <a:pt x="232" y="197"/>
                  </a:lnTo>
                  <a:lnTo>
                    <a:pt x="234" y="219"/>
                  </a:lnTo>
                  <a:lnTo>
                    <a:pt x="240" y="239"/>
                  </a:lnTo>
                  <a:lnTo>
                    <a:pt x="245" y="256"/>
                  </a:lnTo>
                  <a:lnTo>
                    <a:pt x="252" y="272"/>
                  </a:lnTo>
                  <a:lnTo>
                    <a:pt x="258" y="284"/>
                  </a:lnTo>
                  <a:lnTo>
                    <a:pt x="265" y="294"/>
                  </a:lnTo>
                  <a:lnTo>
                    <a:pt x="270" y="301"/>
                  </a:lnTo>
                  <a:lnTo>
                    <a:pt x="254" y="320"/>
                  </a:lnTo>
                  <a:lnTo>
                    <a:pt x="237" y="339"/>
                  </a:lnTo>
                  <a:lnTo>
                    <a:pt x="231" y="336"/>
                  </a:lnTo>
                  <a:lnTo>
                    <a:pt x="222" y="331"/>
                  </a:lnTo>
                  <a:lnTo>
                    <a:pt x="209" y="326"/>
                  </a:lnTo>
                  <a:lnTo>
                    <a:pt x="191" y="322"/>
                  </a:lnTo>
                  <a:lnTo>
                    <a:pt x="172" y="318"/>
                  </a:lnTo>
                  <a:lnTo>
                    <a:pt x="162" y="317"/>
                  </a:lnTo>
                  <a:lnTo>
                    <a:pt x="149" y="317"/>
                  </a:lnTo>
                  <a:lnTo>
                    <a:pt x="137" y="317"/>
                  </a:lnTo>
                  <a:lnTo>
                    <a:pt x="125" y="318"/>
                  </a:lnTo>
                  <a:lnTo>
                    <a:pt x="111" y="320"/>
                  </a:lnTo>
                  <a:lnTo>
                    <a:pt x="97" y="322"/>
                  </a:lnTo>
                  <a:lnTo>
                    <a:pt x="65" y="383"/>
                  </a:lnTo>
                  <a:lnTo>
                    <a:pt x="69" y="395"/>
                  </a:lnTo>
                  <a:lnTo>
                    <a:pt x="74" y="405"/>
                  </a:lnTo>
                  <a:lnTo>
                    <a:pt x="87" y="424"/>
                  </a:lnTo>
                  <a:lnTo>
                    <a:pt x="98" y="441"/>
                  </a:lnTo>
                  <a:lnTo>
                    <a:pt x="110" y="454"/>
                  </a:lnTo>
                  <a:lnTo>
                    <a:pt x="123" y="465"/>
                  </a:lnTo>
                  <a:lnTo>
                    <a:pt x="134" y="474"/>
                  </a:lnTo>
                  <a:lnTo>
                    <a:pt x="144" y="481"/>
                  </a:lnTo>
                  <a:lnTo>
                    <a:pt x="152" y="486"/>
                  </a:lnTo>
                  <a:lnTo>
                    <a:pt x="142" y="512"/>
                  </a:lnTo>
                  <a:lnTo>
                    <a:pt x="133" y="539"/>
                  </a:lnTo>
                  <a:lnTo>
                    <a:pt x="125" y="539"/>
                  </a:lnTo>
                  <a:lnTo>
                    <a:pt x="113" y="540"/>
                  </a:lnTo>
                  <a:lnTo>
                    <a:pt x="99" y="541"/>
                  </a:lnTo>
                  <a:lnTo>
                    <a:pt x="83" y="545"/>
                  </a:lnTo>
                  <a:lnTo>
                    <a:pt x="64" y="550"/>
                  </a:lnTo>
                  <a:lnTo>
                    <a:pt x="45" y="559"/>
                  </a:lnTo>
                  <a:lnTo>
                    <a:pt x="35" y="564"/>
                  </a:lnTo>
                  <a:lnTo>
                    <a:pt x="24" y="570"/>
                  </a:lnTo>
                  <a:lnTo>
                    <a:pt x="13" y="577"/>
                  </a:lnTo>
                  <a:lnTo>
                    <a:pt x="3" y="585"/>
                  </a:lnTo>
                  <a:lnTo>
                    <a:pt x="0" y="654"/>
                  </a:lnTo>
                  <a:lnTo>
                    <a:pt x="15" y="667"/>
                  </a:lnTo>
                  <a:lnTo>
                    <a:pt x="30" y="677"/>
                  </a:lnTo>
                  <a:lnTo>
                    <a:pt x="46" y="687"/>
                  </a:lnTo>
                  <a:lnTo>
                    <a:pt x="60" y="694"/>
                  </a:lnTo>
                  <a:lnTo>
                    <a:pt x="74" y="699"/>
                  </a:lnTo>
                  <a:lnTo>
                    <a:pt x="88" y="703"/>
                  </a:lnTo>
                  <a:lnTo>
                    <a:pt x="99" y="705"/>
                  </a:lnTo>
                  <a:lnTo>
                    <a:pt x="109" y="707"/>
                  </a:lnTo>
                  <a:lnTo>
                    <a:pt x="110" y="742"/>
                  </a:lnTo>
                  <a:lnTo>
                    <a:pt x="113" y="775"/>
                  </a:lnTo>
                  <a:lnTo>
                    <a:pt x="104" y="779"/>
                  </a:lnTo>
                  <a:lnTo>
                    <a:pt x="93" y="784"/>
                  </a:lnTo>
                  <a:lnTo>
                    <a:pt x="81" y="790"/>
                  </a:lnTo>
                  <a:lnTo>
                    <a:pt x="67" y="798"/>
                  </a:lnTo>
                  <a:lnTo>
                    <a:pt x="54" y="808"/>
                  </a:lnTo>
                  <a:lnTo>
                    <a:pt x="41" y="820"/>
                  </a:lnTo>
                  <a:lnTo>
                    <a:pt x="27" y="833"/>
                  </a:lnTo>
                  <a:lnTo>
                    <a:pt x="14" y="850"/>
                  </a:lnTo>
                  <a:lnTo>
                    <a:pt x="29" y="917"/>
                  </a:lnTo>
                  <a:lnTo>
                    <a:pt x="50" y="926"/>
                  </a:lnTo>
                  <a:lnTo>
                    <a:pt x="70" y="934"/>
                  </a:lnTo>
                  <a:lnTo>
                    <a:pt x="89" y="938"/>
                  </a:lnTo>
                  <a:lnTo>
                    <a:pt x="106" y="940"/>
                  </a:lnTo>
                  <a:lnTo>
                    <a:pt x="122" y="941"/>
                  </a:lnTo>
                  <a:lnTo>
                    <a:pt x="136" y="941"/>
                  </a:lnTo>
                  <a:lnTo>
                    <a:pt x="148" y="940"/>
                  </a:lnTo>
                  <a:lnTo>
                    <a:pt x="159" y="939"/>
                  </a:lnTo>
                  <a:lnTo>
                    <a:pt x="172" y="966"/>
                  </a:lnTo>
                  <a:lnTo>
                    <a:pt x="186" y="994"/>
                  </a:lnTo>
                  <a:lnTo>
                    <a:pt x="179" y="1001"/>
                  </a:lnTo>
                  <a:lnTo>
                    <a:pt x="171" y="1011"/>
                  </a:lnTo>
                  <a:lnTo>
                    <a:pt x="162" y="1022"/>
                  </a:lnTo>
                  <a:lnTo>
                    <a:pt x="153" y="1034"/>
                  </a:lnTo>
                  <a:lnTo>
                    <a:pt x="145" y="1049"/>
                  </a:lnTo>
                  <a:lnTo>
                    <a:pt x="137" y="1066"/>
                  </a:lnTo>
                  <a:lnTo>
                    <a:pt x="131" y="1085"/>
                  </a:lnTo>
                  <a:lnTo>
                    <a:pt x="126" y="1106"/>
                  </a:lnTo>
                  <a:lnTo>
                    <a:pt x="126" y="1107"/>
                  </a:lnTo>
                  <a:lnTo>
                    <a:pt x="169" y="1160"/>
                  </a:lnTo>
                  <a:lnTo>
                    <a:pt x="190" y="1160"/>
                  </a:lnTo>
                  <a:lnTo>
                    <a:pt x="210" y="1158"/>
                  </a:lnTo>
                  <a:lnTo>
                    <a:pt x="227" y="1155"/>
                  </a:lnTo>
                  <a:lnTo>
                    <a:pt x="244" y="1150"/>
                  </a:lnTo>
                  <a:lnTo>
                    <a:pt x="258" y="1145"/>
                  </a:lnTo>
                  <a:lnTo>
                    <a:pt x="270" y="1139"/>
                  </a:lnTo>
                  <a:lnTo>
                    <a:pt x="282" y="1132"/>
                  </a:lnTo>
                  <a:lnTo>
                    <a:pt x="290" y="1127"/>
                  </a:lnTo>
                  <a:lnTo>
                    <a:pt x="310" y="1147"/>
                  </a:lnTo>
                  <a:lnTo>
                    <a:pt x="333" y="1164"/>
                  </a:lnTo>
                  <a:lnTo>
                    <a:pt x="328" y="1172"/>
                  </a:lnTo>
                  <a:lnTo>
                    <a:pt x="324" y="1184"/>
                  </a:lnTo>
                  <a:lnTo>
                    <a:pt x="318" y="1197"/>
                  </a:lnTo>
                  <a:lnTo>
                    <a:pt x="314" y="1213"/>
                  </a:lnTo>
                  <a:lnTo>
                    <a:pt x="311" y="1231"/>
                  </a:lnTo>
                  <a:lnTo>
                    <a:pt x="309" y="1251"/>
                  </a:lnTo>
                  <a:lnTo>
                    <a:pt x="309" y="1273"/>
                  </a:lnTo>
                  <a:lnTo>
                    <a:pt x="310" y="1285"/>
                  </a:lnTo>
                  <a:lnTo>
                    <a:pt x="312" y="1297"/>
                  </a:lnTo>
                  <a:lnTo>
                    <a:pt x="372" y="1332"/>
                  </a:lnTo>
                  <a:lnTo>
                    <a:pt x="384" y="1328"/>
                  </a:lnTo>
                  <a:lnTo>
                    <a:pt x="395" y="1323"/>
                  </a:lnTo>
                  <a:lnTo>
                    <a:pt x="406" y="1318"/>
                  </a:lnTo>
                  <a:lnTo>
                    <a:pt x="415" y="1313"/>
                  </a:lnTo>
                  <a:lnTo>
                    <a:pt x="431" y="1301"/>
                  </a:lnTo>
                  <a:lnTo>
                    <a:pt x="446" y="1289"/>
                  </a:lnTo>
                  <a:lnTo>
                    <a:pt x="458" y="1277"/>
                  </a:lnTo>
                  <a:lnTo>
                    <a:pt x="467" y="1267"/>
                  </a:lnTo>
                  <a:lnTo>
                    <a:pt x="474" y="1257"/>
                  </a:lnTo>
                  <a:lnTo>
                    <a:pt x="479" y="1249"/>
                  </a:lnTo>
                  <a:lnTo>
                    <a:pt x="510" y="1261"/>
                  </a:lnTo>
                  <a:lnTo>
                    <a:pt x="542" y="1270"/>
                  </a:lnTo>
                  <a:lnTo>
                    <a:pt x="542" y="1280"/>
                  </a:lnTo>
                  <a:lnTo>
                    <a:pt x="543" y="1291"/>
                  </a:lnTo>
                  <a:lnTo>
                    <a:pt x="545" y="1306"/>
                  </a:lnTo>
                  <a:lnTo>
                    <a:pt x="549" y="1322"/>
                  </a:lnTo>
                  <a:lnTo>
                    <a:pt x="554" y="1338"/>
                  </a:lnTo>
                  <a:lnTo>
                    <a:pt x="562" y="1357"/>
                  </a:lnTo>
                  <a:lnTo>
                    <a:pt x="573" y="1375"/>
                  </a:lnTo>
                  <a:lnTo>
                    <a:pt x="579" y="1386"/>
                  </a:lnTo>
                  <a:lnTo>
                    <a:pt x="586" y="1395"/>
                  </a:lnTo>
                  <a:lnTo>
                    <a:pt x="656" y="1399"/>
                  </a:lnTo>
                  <a:lnTo>
                    <a:pt x="656" y="1398"/>
                  </a:lnTo>
                  <a:lnTo>
                    <a:pt x="668" y="1384"/>
                  </a:lnTo>
                  <a:lnTo>
                    <a:pt x="679" y="1368"/>
                  </a:lnTo>
                  <a:lnTo>
                    <a:pt x="689" y="1353"/>
                  </a:lnTo>
                  <a:lnTo>
                    <a:pt x="695" y="1338"/>
                  </a:lnTo>
                  <a:lnTo>
                    <a:pt x="701" y="1325"/>
                  </a:lnTo>
                  <a:lnTo>
                    <a:pt x="705" y="1313"/>
                  </a:lnTo>
                  <a:lnTo>
                    <a:pt x="707" y="1301"/>
                  </a:lnTo>
                  <a:lnTo>
                    <a:pt x="709" y="1290"/>
                  </a:lnTo>
                  <a:lnTo>
                    <a:pt x="742" y="1288"/>
                  </a:lnTo>
                  <a:lnTo>
                    <a:pt x="775" y="1285"/>
                  </a:lnTo>
                  <a:lnTo>
                    <a:pt x="778" y="1295"/>
                  </a:lnTo>
                  <a:lnTo>
                    <a:pt x="783" y="1307"/>
                  </a:lnTo>
                  <a:lnTo>
                    <a:pt x="789" y="1318"/>
                  </a:lnTo>
                  <a:lnTo>
                    <a:pt x="796" y="1331"/>
                  </a:lnTo>
                  <a:lnTo>
                    <a:pt x="805" y="1345"/>
                  </a:lnTo>
                  <a:lnTo>
                    <a:pt x="818" y="1359"/>
                  </a:lnTo>
                  <a:lnTo>
                    <a:pt x="831" y="1372"/>
                  </a:lnTo>
                  <a:lnTo>
                    <a:pt x="846" y="1386"/>
                  </a:lnTo>
                  <a:lnTo>
                    <a:pt x="915" y="1371"/>
                  </a:lnTo>
                  <a:lnTo>
                    <a:pt x="920" y="1360"/>
                  </a:lnTo>
                  <a:lnTo>
                    <a:pt x="925" y="1350"/>
                  </a:lnTo>
                  <a:lnTo>
                    <a:pt x="932" y="1328"/>
                  </a:lnTo>
                  <a:lnTo>
                    <a:pt x="937" y="1309"/>
                  </a:lnTo>
                  <a:lnTo>
                    <a:pt x="940" y="1290"/>
                  </a:lnTo>
                  <a:lnTo>
                    <a:pt x="941" y="1274"/>
                  </a:lnTo>
                  <a:lnTo>
                    <a:pt x="940" y="1260"/>
                  </a:lnTo>
                  <a:lnTo>
                    <a:pt x="939" y="1247"/>
                  </a:lnTo>
                  <a:lnTo>
                    <a:pt x="938" y="1238"/>
                  </a:lnTo>
                  <a:lnTo>
                    <a:pt x="965" y="1225"/>
                  </a:lnTo>
                  <a:lnTo>
                    <a:pt x="993" y="1209"/>
                  </a:lnTo>
                  <a:lnTo>
                    <a:pt x="1000" y="1217"/>
                  </a:lnTo>
                  <a:lnTo>
                    <a:pt x="1009" y="1226"/>
                  </a:lnTo>
                  <a:lnTo>
                    <a:pt x="1020" y="1234"/>
                  </a:lnTo>
                  <a:lnTo>
                    <a:pt x="1031" y="1242"/>
                  </a:lnTo>
                  <a:lnTo>
                    <a:pt x="1044" y="1251"/>
                  </a:lnTo>
                  <a:lnTo>
                    <a:pt x="1059" y="1259"/>
                  </a:lnTo>
                  <a:lnTo>
                    <a:pt x="1076" y="1266"/>
                  </a:lnTo>
                  <a:lnTo>
                    <a:pt x="1094" y="1272"/>
                  </a:lnTo>
                  <a:lnTo>
                    <a:pt x="1152" y="1234"/>
                  </a:lnTo>
                  <a:lnTo>
                    <a:pt x="1153" y="1222"/>
                  </a:lnTo>
                  <a:lnTo>
                    <a:pt x="1154" y="1210"/>
                  </a:lnTo>
                  <a:lnTo>
                    <a:pt x="1153" y="1188"/>
                  </a:lnTo>
                  <a:lnTo>
                    <a:pt x="1150" y="1168"/>
                  </a:lnTo>
                  <a:lnTo>
                    <a:pt x="1146" y="1151"/>
                  </a:lnTo>
                  <a:lnTo>
                    <a:pt x="1141" y="1136"/>
                  </a:lnTo>
                  <a:lnTo>
                    <a:pt x="1135" y="1122"/>
                  </a:lnTo>
                  <a:lnTo>
                    <a:pt x="1130" y="1111"/>
                  </a:lnTo>
                  <a:lnTo>
                    <a:pt x="1125" y="1103"/>
                  </a:lnTo>
                  <a:lnTo>
                    <a:pt x="1143" y="1082"/>
                  </a:lnTo>
                  <a:lnTo>
                    <a:pt x="1160" y="1062"/>
                  </a:lnTo>
                  <a:lnTo>
                    <a:pt x="1169" y="1066"/>
                  </a:lnTo>
                  <a:lnTo>
                    <a:pt x="1181" y="1070"/>
                  </a:lnTo>
                  <a:lnTo>
                    <a:pt x="1194" y="1074"/>
                  </a:lnTo>
                  <a:lnTo>
                    <a:pt x="1209" y="1078"/>
                  </a:lnTo>
                  <a:lnTo>
                    <a:pt x="1227" y="1080"/>
                  </a:lnTo>
                  <a:lnTo>
                    <a:pt x="1245" y="1081"/>
                  </a:lnTo>
                  <a:lnTo>
                    <a:pt x="1266" y="1081"/>
                  </a:lnTo>
                  <a:lnTo>
                    <a:pt x="1287" y="1078"/>
                  </a:lnTo>
                  <a:lnTo>
                    <a:pt x="1288" y="1078"/>
                  </a:lnTo>
                  <a:lnTo>
                    <a:pt x="1323" y="1019"/>
                  </a:lnTo>
                  <a:lnTo>
                    <a:pt x="1323" y="1018"/>
                  </a:lnTo>
                  <a:lnTo>
                    <a:pt x="1319" y="1007"/>
                  </a:lnTo>
                  <a:lnTo>
                    <a:pt x="1314" y="997"/>
                  </a:lnTo>
                  <a:lnTo>
                    <a:pt x="1305" y="978"/>
                  </a:lnTo>
                  <a:lnTo>
                    <a:pt x="1293" y="962"/>
                  </a:lnTo>
                  <a:lnTo>
                    <a:pt x="1282" y="948"/>
                  </a:lnTo>
                  <a:lnTo>
                    <a:pt x="1271" y="937"/>
                  </a:lnTo>
                  <a:lnTo>
                    <a:pt x="1260" y="928"/>
                  </a:lnTo>
                  <a:lnTo>
                    <a:pt x="1251" y="919"/>
                  </a:lnTo>
                  <a:lnTo>
                    <a:pt x="1243" y="914"/>
                  </a:lnTo>
                  <a:lnTo>
                    <a:pt x="1254" y="882"/>
                  </a:lnTo>
                  <a:lnTo>
                    <a:pt x="1264" y="851"/>
                  </a:lnTo>
                  <a:lnTo>
                    <a:pt x="1272" y="850"/>
                  </a:lnTo>
                  <a:lnTo>
                    <a:pt x="1283" y="849"/>
                  </a:lnTo>
                  <a:lnTo>
                    <a:pt x="1297" y="847"/>
                  </a:lnTo>
                  <a:lnTo>
                    <a:pt x="1314" y="842"/>
                  </a:lnTo>
                  <a:lnTo>
                    <a:pt x="1332" y="836"/>
                  </a:lnTo>
                  <a:lnTo>
                    <a:pt x="1352" y="827"/>
                  </a:lnTo>
                  <a:lnTo>
                    <a:pt x="1361" y="822"/>
                  </a:lnTo>
                  <a:lnTo>
                    <a:pt x="1371" y="816"/>
                  </a:lnTo>
                  <a:lnTo>
                    <a:pt x="1381" y="808"/>
                  </a:lnTo>
                  <a:lnTo>
                    <a:pt x="1392" y="799"/>
                  </a:lnTo>
                  <a:lnTo>
                    <a:pt x="1392" y="730"/>
                  </a:lnTo>
                  <a:close/>
                </a:path>
              </a:pathLst>
            </a:custGeom>
            <a:solidFill>
              <a:srgbClr val="87D2F5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>
                <a:ea typeface="MS PGothic" panose="020B0600070205080204" pitchFamily="34" charset="-128"/>
              </a:endParaRPr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613" y="3491"/>
              <a:ext cx="311" cy="310"/>
            </a:xfrm>
            <a:custGeom>
              <a:avLst/>
              <a:gdLst>
                <a:gd name="T0" fmla="*/ 620 w 621"/>
                <a:gd name="T1" fmla="*/ 326 h 621"/>
                <a:gd name="T2" fmla="*/ 615 w 621"/>
                <a:gd name="T3" fmla="*/ 373 h 621"/>
                <a:gd name="T4" fmla="*/ 602 w 621"/>
                <a:gd name="T5" fmla="*/ 417 h 621"/>
                <a:gd name="T6" fmla="*/ 583 w 621"/>
                <a:gd name="T7" fmla="*/ 458 h 621"/>
                <a:gd name="T8" fmla="*/ 560 w 621"/>
                <a:gd name="T9" fmla="*/ 496 h 621"/>
                <a:gd name="T10" fmla="*/ 530 w 621"/>
                <a:gd name="T11" fmla="*/ 530 h 621"/>
                <a:gd name="T12" fmla="*/ 496 w 621"/>
                <a:gd name="T13" fmla="*/ 560 h 621"/>
                <a:gd name="T14" fmla="*/ 458 w 621"/>
                <a:gd name="T15" fmla="*/ 583 h 621"/>
                <a:gd name="T16" fmla="*/ 417 w 621"/>
                <a:gd name="T17" fmla="*/ 602 h 621"/>
                <a:gd name="T18" fmla="*/ 373 w 621"/>
                <a:gd name="T19" fmla="*/ 615 h 621"/>
                <a:gd name="T20" fmla="*/ 326 w 621"/>
                <a:gd name="T21" fmla="*/ 620 h 621"/>
                <a:gd name="T22" fmla="*/ 294 w 621"/>
                <a:gd name="T23" fmla="*/ 620 h 621"/>
                <a:gd name="T24" fmla="*/ 248 w 621"/>
                <a:gd name="T25" fmla="*/ 615 h 621"/>
                <a:gd name="T26" fmla="*/ 203 w 621"/>
                <a:gd name="T27" fmla="*/ 602 h 621"/>
                <a:gd name="T28" fmla="*/ 162 w 621"/>
                <a:gd name="T29" fmla="*/ 583 h 621"/>
                <a:gd name="T30" fmla="*/ 124 w 621"/>
                <a:gd name="T31" fmla="*/ 560 h 621"/>
                <a:gd name="T32" fmla="*/ 90 w 621"/>
                <a:gd name="T33" fmla="*/ 530 h 621"/>
                <a:gd name="T34" fmla="*/ 61 w 621"/>
                <a:gd name="T35" fmla="*/ 496 h 621"/>
                <a:gd name="T36" fmla="*/ 37 w 621"/>
                <a:gd name="T37" fmla="*/ 458 h 621"/>
                <a:gd name="T38" fmla="*/ 18 w 621"/>
                <a:gd name="T39" fmla="*/ 417 h 621"/>
                <a:gd name="T40" fmla="*/ 6 w 621"/>
                <a:gd name="T41" fmla="*/ 373 h 621"/>
                <a:gd name="T42" fmla="*/ 0 w 621"/>
                <a:gd name="T43" fmla="*/ 326 h 621"/>
                <a:gd name="T44" fmla="*/ 0 w 621"/>
                <a:gd name="T45" fmla="*/ 294 h 621"/>
                <a:gd name="T46" fmla="*/ 6 w 621"/>
                <a:gd name="T47" fmla="*/ 248 h 621"/>
                <a:gd name="T48" fmla="*/ 18 w 621"/>
                <a:gd name="T49" fmla="*/ 204 h 621"/>
                <a:gd name="T50" fmla="*/ 37 w 621"/>
                <a:gd name="T51" fmla="*/ 162 h 621"/>
                <a:gd name="T52" fmla="*/ 61 w 621"/>
                <a:gd name="T53" fmla="*/ 124 h 621"/>
                <a:gd name="T54" fmla="*/ 90 w 621"/>
                <a:gd name="T55" fmla="*/ 90 h 621"/>
                <a:gd name="T56" fmla="*/ 124 w 621"/>
                <a:gd name="T57" fmla="*/ 62 h 621"/>
                <a:gd name="T58" fmla="*/ 162 w 621"/>
                <a:gd name="T59" fmla="*/ 37 h 621"/>
                <a:gd name="T60" fmla="*/ 203 w 621"/>
                <a:gd name="T61" fmla="*/ 19 h 621"/>
                <a:gd name="T62" fmla="*/ 248 w 621"/>
                <a:gd name="T63" fmla="*/ 6 h 621"/>
                <a:gd name="T64" fmla="*/ 294 w 621"/>
                <a:gd name="T65" fmla="*/ 0 h 621"/>
                <a:gd name="T66" fmla="*/ 326 w 621"/>
                <a:gd name="T67" fmla="*/ 0 h 621"/>
                <a:gd name="T68" fmla="*/ 373 w 621"/>
                <a:gd name="T69" fmla="*/ 6 h 621"/>
                <a:gd name="T70" fmla="*/ 417 w 621"/>
                <a:gd name="T71" fmla="*/ 19 h 621"/>
                <a:gd name="T72" fmla="*/ 458 w 621"/>
                <a:gd name="T73" fmla="*/ 37 h 621"/>
                <a:gd name="T74" fmla="*/ 496 w 621"/>
                <a:gd name="T75" fmla="*/ 62 h 621"/>
                <a:gd name="T76" fmla="*/ 530 w 621"/>
                <a:gd name="T77" fmla="*/ 90 h 621"/>
                <a:gd name="T78" fmla="*/ 560 w 621"/>
                <a:gd name="T79" fmla="*/ 124 h 621"/>
                <a:gd name="T80" fmla="*/ 583 w 621"/>
                <a:gd name="T81" fmla="*/ 162 h 621"/>
                <a:gd name="T82" fmla="*/ 602 w 621"/>
                <a:gd name="T83" fmla="*/ 204 h 621"/>
                <a:gd name="T84" fmla="*/ 615 w 621"/>
                <a:gd name="T85" fmla="*/ 248 h 621"/>
                <a:gd name="T86" fmla="*/ 620 w 621"/>
                <a:gd name="T87" fmla="*/ 294 h 6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1"/>
                <a:gd name="T133" fmla="*/ 0 h 621"/>
                <a:gd name="T134" fmla="*/ 621 w 621"/>
                <a:gd name="T135" fmla="*/ 621 h 6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1" h="621">
                  <a:moveTo>
                    <a:pt x="621" y="311"/>
                  </a:moveTo>
                  <a:lnTo>
                    <a:pt x="621" y="311"/>
                  </a:lnTo>
                  <a:lnTo>
                    <a:pt x="620" y="326"/>
                  </a:lnTo>
                  <a:lnTo>
                    <a:pt x="619" y="343"/>
                  </a:lnTo>
                  <a:lnTo>
                    <a:pt x="617" y="358"/>
                  </a:lnTo>
                  <a:lnTo>
                    <a:pt x="615" y="373"/>
                  </a:lnTo>
                  <a:lnTo>
                    <a:pt x="611" y="388"/>
                  </a:lnTo>
                  <a:lnTo>
                    <a:pt x="607" y="403"/>
                  </a:lnTo>
                  <a:lnTo>
                    <a:pt x="602" y="417"/>
                  </a:lnTo>
                  <a:lnTo>
                    <a:pt x="596" y="432"/>
                  </a:lnTo>
                  <a:lnTo>
                    <a:pt x="590" y="445"/>
                  </a:lnTo>
                  <a:lnTo>
                    <a:pt x="583" y="458"/>
                  </a:lnTo>
                  <a:lnTo>
                    <a:pt x="576" y="472"/>
                  </a:lnTo>
                  <a:lnTo>
                    <a:pt x="568" y="484"/>
                  </a:lnTo>
                  <a:lnTo>
                    <a:pt x="560" y="496"/>
                  </a:lnTo>
                  <a:lnTo>
                    <a:pt x="550" y="509"/>
                  </a:lnTo>
                  <a:lnTo>
                    <a:pt x="540" y="520"/>
                  </a:lnTo>
                  <a:lnTo>
                    <a:pt x="530" y="530"/>
                  </a:lnTo>
                  <a:lnTo>
                    <a:pt x="518" y="540"/>
                  </a:lnTo>
                  <a:lnTo>
                    <a:pt x="507" y="551"/>
                  </a:lnTo>
                  <a:lnTo>
                    <a:pt x="496" y="560"/>
                  </a:lnTo>
                  <a:lnTo>
                    <a:pt x="484" y="568"/>
                  </a:lnTo>
                  <a:lnTo>
                    <a:pt x="471" y="576"/>
                  </a:lnTo>
                  <a:lnTo>
                    <a:pt x="458" y="583"/>
                  </a:lnTo>
                  <a:lnTo>
                    <a:pt x="445" y="591"/>
                  </a:lnTo>
                  <a:lnTo>
                    <a:pt x="431" y="597"/>
                  </a:lnTo>
                  <a:lnTo>
                    <a:pt x="417" y="602"/>
                  </a:lnTo>
                  <a:lnTo>
                    <a:pt x="403" y="607"/>
                  </a:lnTo>
                  <a:lnTo>
                    <a:pt x="387" y="611"/>
                  </a:lnTo>
                  <a:lnTo>
                    <a:pt x="373" y="615"/>
                  </a:lnTo>
                  <a:lnTo>
                    <a:pt x="358" y="617"/>
                  </a:lnTo>
                  <a:lnTo>
                    <a:pt x="342" y="619"/>
                  </a:lnTo>
                  <a:lnTo>
                    <a:pt x="326" y="620"/>
                  </a:lnTo>
                  <a:lnTo>
                    <a:pt x="310" y="621"/>
                  </a:lnTo>
                  <a:lnTo>
                    <a:pt x="294" y="620"/>
                  </a:lnTo>
                  <a:lnTo>
                    <a:pt x="279" y="619"/>
                  </a:lnTo>
                  <a:lnTo>
                    <a:pt x="262" y="617"/>
                  </a:lnTo>
                  <a:lnTo>
                    <a:pt x="248" y="615"/>
                  </a:lnTo>
                  <a:lnTo>
                    <a:pt x="233" y="611"/>
                  </a:lnTo>
                  <a:lnTo>
                    <a:pt x="218" y="607"/>
                  </a:lnTo>
                  <a:lnTo>
                    <a:pt x="203" y="602"/>
                  </a:lnTo>
                  <a:lnTo>
                    <a:pt x="189" y="597"/>
                  </a:lnTo>
                  <a:lnTo>
                    <a:pt x="175" y="591"/>
                  </a:lnTo>
                  <a:lnTo>
                    <a:pt x="162" y="583"/>
                  </a:lnTo>
                  <a:lnTo>
                    <a:pt x="148" y="576"/>
                  </a:lnTo>
                  <a:lnTo>
                    <a:pt x="136" y="568"/>
                  </a:lnTo>
                  <a:lnTo>
                    <a:pt x="124" y="560"/>
                  </a:lnTo>
                  <a:lnTo>
                    <a:pt x="113" y="551"/>
                  </a:lnTo>
                  <a:lnTo>
                    <a:pt x="101" y="540"/>
                  </a:lnTo>
                  <a:lnTo>
                    <a:pt x="90" y="530"/>
                  </a:lnTo>
                  <a:lnTo>
                    <a:pt x="80" y="520"/>
                  </a:lnTo>
                  <a:lnTo>
                    <a:pt x="71" y="509"/>
                  </a:lnTo>
                  <a:lnTo>
                    <a:pt x="61" y="496"/>
                  </a:lnTo>
                  <a:lnTo>
                    <a:pt x="52" y="484"/>
                  </a:lnTo>
                  <a:lnTo>
                    <a:pt x="44" y="472"/>
                  </a:lnTo>
                  <a:lnTo>
                    <a:pt x="37" y="458"/>
                  </a:lnTo>
                  <a:lnTo>
                    <a:pt x="30" y="445"/>
                  </a:lnTo>
                  <a:lnTo>
                    <a:pt x="23" y="432"/>
                  </a:lnTo>
                  <a:lnTo>
                    <a:pt x="18" y="417"/>
                  </a:lnTo>
                  <a:lnTo>
                    <a:pt x="13" y="403"/>
                  </a:lnTo>
                  <a:lnTo>
                    <a:pt x="9" y="388"/>
                  </a:lnTo>
                  <a:lnTo>
                    <a:pt x="6" y="373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1"/>
                  </a:lnTo>
                  <a:lnTo>
                    <a:pt x="0" y="294"/>
                  </a:lnTo>
                  <a:lnTo>
                    <a:pt x="1" y="279"/>
                  </a:lnTo>
                  <a:lnTo>
                    <a:pt x="3" y="264"/>
                  </a:lnTo>
                  <a:lnTo>
                    <a:pt x="6" y="248"/>
                  </a:lnTo>
                  <a:lnTo>
                    <a:pt x="9" y="233"/>
                  </a:lnTo>
                  <a:lnTo>
                    <a:pt x="13" y="219"/>
                  </a:lnTo>
                  <a:lnTo>
                    <a:pt x="18" y="204"/>
                  </a:lnTo>
                  <a:lnTo>
                    <a:pt x="23" y="190"/>
                  </a:lnTo>
                  <a:lnTo>
                    <a:pt x="30" y="175"/>
                  </a:lnTo>
                  <a:lnTo>
                    <a:pt x="37" y="162"/>
                  </a:lnTo>
                  <a:lnTo>
                    <a:pt x="44" y="150"/>
                  </a:lnTo>
                  <a:lnTo>
                    <a:pt x="52" y="137"/>
                  </a:lnTo>
                  <a:lnTo>
                    <a:pt x="61" y="124"/>
                  </a:lnTo>
                  <a:lnTo>
                    <a:pt x="71" y="113"/>
                  </a:lnTo>
                  <a:lnTo>
                    <a:pt x="80" y="102"/>
                  </a:lnTo>
                  <a:lnTo>
                    <a:pt x="90" y="90"/>
                  </a:lnTo>
                  <a:lnTo>
                    <a:pt x="101" y="80"/>
                  </a:lnTo>
                  <a:lnTo>
                    <a:pt x="113" y="71"/>
                  </a:lnTo>
                  <a:lnTo>
                    <a:pt x="124" y="62"/>
                  </a:lnTo>
                  <a:lnTo>
                    <a:pt x="136" y="53"/>
                  </a:lnTo>
                  <a:lnTo>
                    <a:pt x="148" y="45"/>
                  </a:lnTo>
                  <a:lnTo>
                    <a:pt x="162" y="37"/>
                  </a:lnTo>
                  <a:lnTo>
                    <a:pt x="175" y="31"/>
                  </a:lnTo>
                  <a:lnTo>
                    <a:pt x="189" y="24"/>
                  </a:lnTo>
                  <a:lnTo>
                    <a:pt x="203" y="19"/>
                  </a:lnTo>
                  <a:lnTo>
                    <a:pt x="218" y="14"/>
                  </a:lnTo>
                  <a:lnTo>
                    <a:pt x="233" y="9"/>
                  </a:lnTo>
                  <a:lnTo>
                    <a:pt x="248" y="6"/>
                  </a:lnTo>
                  <a:lnTo>
                    <a:pt x="262" y="3"/>
                  </a:lnTo>
                  <a:lnTo>
                    <a:pt x="279" y="1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6" y="0"/>
                  </a:lnTo>
                  <a:lnTo>
                    <a:pt x="342" y="1"/>
                  </a:lnTo>
                  <a:lnTo>
                    <a:pt x="358" y="3"/>
                  </a:lnTo>
                  <a:lnTo>
                    <a:pt x="373" y="6"/>
                  </a:lnTo>
                  <a:lnTo>
                    <a:pt x="387" y="9"/>
                  </a:lnTo>
                  <a:lnTo>
                    <a:pt x="403" y="14"/>
                  </a:lnTo>
                  <a:lnTo>
                    <a:pt x="417" y="19"/>
                  </a:lnTo>
                  <a:lnTo>
                    <a:pt x="431" y="24"/>
                  </a:lnTo>
                  <a:lnTo>
                    <a:pt x="445" y="31"/>
                  </a:lnTo>
                  <a:lnTo>
                    <a:pt x="458" y="37"/>
                  </a:lnTo>
                  <a:lnTo>
                    <a:pt x="471" y="45"/>
                  </a:lnTo>
                  <a:lnTo>
                    <a:pt x="484" y="53"/>
                  </a:lnTo>
                  <a:lnTo>
                    <a:pt x="496" y="62"/>
                  </a:lnTo>
                  <a:lnTo>
                    <a:pt x="507" y="71"/>
                  </a:lnTo>
                  <a:lnTo>
                    <a:pt x="518" y="80"/>
                  </a:lnTo>
                  <a:lnTo>
                    <a:pt x="530" y="90"/>
                  </a:lnTo>
                  <a:lnTo>
                    <a:pt x="540" y="102"/>
                  </a:lnTo>
                  <a:lnTo>
                    <a:pt x="550" y="113"/>
                  </a:lnTo>
                  <a:lnTo>
                    <a:pt x="560" y="124"/>
                  </a:lnTo>
                  <a:lnTo>
                    <a:pt x="568" y="137"/>
                  </a:lnTo>
                  <a:lnTo>
                    <a:pt x="576" y="150"/>
                  </a:lnTo>
                  <a:lnTo>
                    <a:pt x="583" y="162"/>
                  </a:lnTo>
                  <a:lnTo>
                    <a:pt x="590" y="175"/>
                  </a:lnTo>
                  <a:lnTo>
                    <a:pt x="596" y="190"/>
                  </a:lnTo>
                  <a:lnTo>
                    <a:pt x="602" y="204"/>
                  </a:lnTo>
                  <a:lnTo>
                    <a:pt x="607" y="219"/>
                  </a:lnTo>
                  <a:lnTo>
                    <a:pt x="611" y="233"/>
                  </a:lnTo>
                  <a:lnTo>
                    <a:pt x="615" y="248"/>
                  </a:lnTo>
                  <a:lnTo>
                    <a:pt x="617" y="264"/>
                  </a:lnTo>
                  <a:lnTo>
                    <a:pt x="619" y="279"/>
                  </a:lnTo>
                  <a:lnTo>
                    <a:pt x="620" y="294"/>
                  </a:lnTo>
                  <a:lnTo>
                    <a:pt x="621" y="31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>
                <a:ea typeface="MS PGothic" panose="020B0600070205080204" pitchFamily="34" charset="-128"/>
              </a:endParaRPr>
            </a:p>
          </p:txBody>
        </p:sp>
      </p:grpSp>
      <p:grpSp>
        <p:nvGrpSpPr>
          <p:cNvPr id="117" name="Group 14"/>
          <p:cNvGrpSpPr>
            <a:grpSpLocks/>
          </p:cNvGrpSpPr>
          <p:nvPr/>
        </p:nvGrpSpPr>
        <p:grpSpPr bwMode="auto">
          <a:xfrm>
            <a:off x="5750004" y="4063233"/>
            <a:ext cx="176976" cy="176976"/>
            <a:chOff x="4972" y="3155"/>
            <a:chExt cx="387" cy="387"/>
          </a:xfrm>
        </p:grpSpPr>
        <p:sp>
          <p:nvSpPr>
            <p:cNvPr id="118" name="Freeform 52"/>
            <p:cNvSpPr>
              <a:spLocks noEditPoints="1"/>
            </p:cNvSpPr>
            <p:nvPr/>
          </p:nvSpPr>
          <p:spPr bwMode="auto">
            <a:xfrm>
              <a:off x="4972" y="3155"/>
              <a:ext cx="387" cy="387"/>
            </a:xfrm>
            <a:custGeom>
              <a:avLst/>
              <a:gdLst>
                <a:gd name="T0" fmla="*/ 733 w 775"/>
                <a:gd name="T1" fmla="*/ 571 h 775"/>
                <a:gd name="T2" fmla="*/ 557 w 775"/>
                <a:gd name="T3" fmla="*/ 595 h 775"/>
                <a:gd name="T4" fmla="*/ 542 w 775"/>
                <a:gd name="T5" fmla="*/ 607 h 775"/>
                <a:gd name="T6" fmla="*/ 507 w 775"/>
                <a:gd name="T7" fmla="*/ 766 h 775"/>
                <a:gd name="T8" fmla="*/ 362 w 775"/>
                <a:gd name="T9" fmla="*/ 651 h 775"/>
                <a:gd name="T10" fmla="*/ 349 w 775"/>
                <a:gd name="T11" fmla="*/ 649 h 775"/>
                <a:gd name="T12" fmla="*/ 205 w 775"/>
                <a:gd name="T13" fmla="*/ 746 h 775"/>
                <a:gd name="T14" fmla="*/ 189 w 775"/>
                <a:gd name="T15" fmla="*/ 552 h 775"/>
                <a:gd name="T16" fmla="*/ 180 w 775"/>
                <a:gd name="T17" fmla="*/ 539 h 775"/>
                <a:gd name="T18" fmla="*/ 16 w 775"/>
                <a:gd name="T19" fmla="*/ 515 h 775"/>
                <a:gd name="T20" fmla="*/ 137 w 775"/>
                <a:gd name="T21" fmla="*/ 357 h 775"/>
                <a:gd name="T22" fmla="*/ 141 w 775"/>
                <a:gd name="T23" fmla="*/ 332 h 775"/>
                <a:gd name="T24" fmla="*/ 87 w 775"/>
                <a:gd name="T25" fmla="*/ 135 h 775"/>
                <a:gd name="T26" fmla="*/ 237 w 775"/>
                <a:gd name="T27" fmla="*/ 184 h 775"/>
                <a:gd name="T28" fmla="*/ 265 w 775"/>
                <a:gd name="T29" fmla="*/ 16 h 775"/>
                <a:gd name="T30" fmla="*/ 426 w 775"/>
                <a:gd name="T31" fmla="*/ 134 h 775"/>
                <a:gd name="T32" fmla="*/ 444 w 775"/>
                <a:gd name="T33" fmla="*/ 136 h 775"/>
                <a:gd name="T34" fmla="*/ 564 w 775"/>
                <a:gd name="T35" fmla="*/ 39 h 775"/>
                <a:gd name="T36" fmla="*/ 603 w 775"/>
                <a:gd name="T37" fmla="*/ 236 h 775"/>
                <a:gd name="T38" fmla="*/ 611 w 775"/>
                <a:gd name="T39" fmla="*/ 249 h 775"/>
                <a:gd name="T40" fmla="*/ 763 w 775"/>
                <a:gd name="T41" fmla="*/ 276 h 775"/>
                <a:gd name="T42" fmla="*/ 653 w 775"/>
                <a:gd name="T43" fmla="*/ 424 h 775"/>
                <a:gd name="T44" fmla="*/ 650 w 775"/>
                <a:gd name="T45" fmla="*/ 442 h 775"/>
                <a:gd name="T46" fmla="*/ 646 w 775"/>
                <a:gd name="T47" fmla="*/ 459 h 775"/>
                <a:gd name="T48" fmla="*/ 384 w 775"/>
                <a:gd name="T49" fmla="*/ 253 h 775"/>
                <a:gd name="T50" fmla="*/ 358 w 775"/>
                <a:gd name="T51" fmla="*/ 256 h 775"/>
                <a:gd name="T52" fmla="*/ 334 w 775"/>
                <a:gd name="T53" fmla="*/ 263 h 775"/>
                <a:gd name="T54" fmla="*/ 312 w 775"/>
                <a:gd name="T55" fmla="*/ 276 h 775"/>
                <a:gd name="T56" fmla="*/ 294 w 775"/>
                <a:gd name="T57" fmla="*/ 291 h 775"/>
                <a:gd name="T58" fmla="*/ 277 w 775"/>
                <a:gd name="T59" fmla="*/ 309 h 775"/>
                <a:gd name="T60" fmla="*/ 266 w 775"/>
                <a:gd name="T61" fmla="*/ 331 h 775"/>
                <a:gd name="T62" fmla="*/ 259 w 775"/>
                <a:gd name="T63" fmla="*/ 356 h 775"/>
                <a:gd name="T64" fmla="*/ 256 w 775"/>
                <a:gd name="T65" fmla="*/ 381 h 775"/>
                <a:gd name="T66" fmla="*/ 257 w 775"/>
                <a:gd name="T67" fmla="*/ 395 h 775"/>
                <a:gd name="T68" fmla="*/ 262 w 775"/>
                <a:gd name="T69" fmla="*/ 419 h 775"/>
                <a:gd name="T70" fmla="*/ 271 w 775"/>
                <a:gd name="T71" fmla="*/ 442 h 775"/>
                <a:gd name="T72" fmla="*/ 285 w 775"/>
                <a:gd name="T73" fmla="*/ 462 h 775"/>
                <a:gd name="T74" fmla="*/ 302 w 775"/>
                <a:gd name="T75" fmla="*/ 480 h 775"/>
                <a:gd name="T76" fmla="*/ 322 w 775"/>
                <a:gd name="T77" fmla="*/ 493 h 775"/>
                <a:gd name="T78" fmla="*/ 346 w 775"/>
                <a:gd name="T79" fmla="*/ 503 h 775"/>
                <a:gd name="T80" fmla="*/ 370 w 775"/>
                <a:gd name="T81" fmla="*/ 508 h 775"/>
                <a:gd name="T82" fmla="*/ 384 w 775"/>
                <a:gd name="T83" fmla="*/ 508 h 775"/>
                <a:gd name="T84" fmla="*/ 409 w 775"/>
                <a:gd name="T85" fmla="*/ 506 h 775"/>
                <a:gd name="T86" fmla="*/ 433 w 775"/>
                <a:gd name="T87" fmla="*/ 499 h 775"/>
                <a:gd name="T88" fmla="*/ 454 w 775"/>
                <a:gd name="T89" fmla="*/ 487 h 775"/>
                <a:gd name="T90" fmla="*/ 474 w 775"/>
                <a:gd name="T91" fmla="*/ 471 h 775"/>
                <a:gd name="T92" fmla="*/ 489 w 775"/>
                <a:gd name="T93" fmla="*/ 453 h 775"/>
                <a:gd name="T94" fmla="*/ 501 w 775"/>
                <a:gd name="T95" fmla="*/ 430 h 775"/>
                <a:gd name="T96" fmla="*/ 509 w 775"/>
                <a:gd name="T97" fmla="*/ 407 h 775"/>
                <a:gd name="T98" fmla="*/ 511 w 775"/>
                <a:gd name="T99" fmla="*/ 381 h 775"/>
                <a:gd name="T100" fmla="*/ 511 w 775"/>
                <a:gd name="T101" fmla="*/ 368 h 775"/>
                <a:gd name="T102" fmla="*/ 506 w 775"/>
                <a:gd name="T103" fmla="*/ 343 h 775"/>
                <a:gd name="T104" fmla="*/ 495 w 775"/>
                <a:gd name="T105" fmla="*/ 321 h 775"/>
                <a:gd name="T106" fmla="*/ 482 w 775"/>
                <a:gd name="T107" fmla="*/ 300 h 775"/>
                <a:gd name="T108" fmla="*/ 465 w 775"/>
                <a:gd name="T109" fmla="*/ 283 h 775"/>
                <a:gd name="T110" fmla="*/ 444 w 775"/>
                <a:gd name="T111" fmla="*/ 268 h 775"/>
                <a:gd name="T112" fmla="*/ 422 w 775"/>
                <a:gd name="T113" fmla="*/ 259 h 775"/>
                <a:gd name="T114" fmla="*/ 396 w 775"/>
                <a:gd name="T115" fmla="*/ 254 h 775"/>
                <a:gd name="T116" fmla="*/ 384 w 775"/>
                <a:gd name="T117" fmla="*/ 253 h 7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75"/>
                <a:gd name="T178" fmla="*/ 0 h 775"/>
                <a:gd name="T179" fmla="*/ 775 w 775"/>
                <a:gd name="T180" fmla="*/ 775 h 77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75" h="775">
                  <a:moveTo>
                    <a:pt x="646" y="459"/>
                  </a:moveTo>
                  <a:lnTo>
                    <a:pt x="733" y="571"/>
                  </a:lnTo>
                  <a:lnTo>
                    <a:pt x="677" y="642"/>
                  </a:lnTo>
                  <a:lnTo>
                    <a:pt x="557" y="595"/>
                  </a:lnTo>
                  <a:lnTo>
                    <a:pt x="542" y="607"/>
                  </a:lnTo>
                  <a:lnTo>
                    <a:pt x="526" y="617"/>
                  </a:lnTo>
                  <a:lnTo>
                    <a:pt x="507" y="766"/>
                  </a:lnTo>
                  <a:lnTo>
                    <a:pt x="417" y="775"/>
                  </a:lnTo>
                  <a:lnTo>
                    <a:pt x="362" y="651"/>
                  </a:lnTo>
                  <a:lnTo>
                    <a:pt x="349" y="649"/>
                  </a:lnTo>
                  <a:lnTo>
                    <a:pt x="336" y="646"/>
                  </a:lnTo>
                  <a:lnTo>
                    <a:pt x="205" y="746"/>
                  </a:lnTo>
                  <a:lnTo>
                    <a:pt x="135" y="688"/>
                  </a:lnTo>
                  <a:lnTo>
                    <a:pt x="189" y="552"/>
                  </a:lnTo>
                  <a:lnTo>
                    <a:pt x="180" y="539"/>
                  </a:lnTo>
                  <a:lnTo>
                    <a:pt x="171" y="526"/>
                  </a:lnTo>
                  <a:lnTo>
                    <a:pt x="16" y="515"/>
                  </a:lnTo>
                  <a:lnTo>
                    <a:pt x="0" y="426"/>
                  </a:lnTo>
                  <a:lnTo>
                    <a:pt x="137" y="357"/>
                  </a:lnTo>
                  <a:lnTo>
                    <a:pt x="141" y="332"/>
                  </a:lnTo>
                  <a:lnTo>
                    <a:pt x="34" y="208"/>
                  </a:lnTo>
                  <a:lnTo>
                    <a:pt x="87" y="135"/>
                  </a:lnTo>
                  <a:lnTo>
                    <a:pt x="237" y="184"/>
                  </a:lnTo>
                  <a:lnTo>
                    <a:pt x="258" y="171"/>
                  </a:lnTo>
                  <a:lnTo>
                    <a:pt x="265" y="16"/>
                  </a:lnTo>
                  <a:lnTo>
                    <a:pt x="355" y="0"/>
                  </a:lnTo>
                  <a:lnTo>
                    <a:pt x="426" y="134"/>
                  </a:lnTo>
                  <a:lnTo>
                    <a:pt x="444" y="136"/>
                  </a:lnTo>
                  <a:lnTo>
                    <a:pt x="462" y="140"/>
                  </a:lnTo>
                  <a:lnTo>
                    <a:pt x="564" y="39"/>
                  </a:lnTo>
                  <a:lnTo>
                    <a:pt x="641" y="87"/>
                  </a:lnTo>
                  <a:lnTo>
                    <a:pt x="603" y="236"/>
                  </a:lnTo>
                  <a:lnTo>
                    <a:pt x="611" y="249"/>
                  </a:lnTo>
                  <a:lnTo>
                    <a:pt x="620" y="262"/>
                  </a:lnTo>
                  <a:lnTo>
                    <a:pt x="763" y="276"/>
                  </a:lnTo>
                  <a:lnTo>
                    <a:pt x="775" y="366"/>
                  </a:lnTo>
                  <a:lnTo>
                    <a:pt x="653" y="424"/>
                  </a:lnTo>
                  <a:lnTo>
                    <a:pt x="650" y="442"/>
                  </a:lnTo>
                  <a:lnTo>
                    <a:pt x="646" y="459"/>
                  </a:lnTo>
                  <a:close/>
                  <a:moveTo>
                    <a:pt x="384" y="253"/>
                  </a:moveTo>
                  <a:lnTo>
                    <a:pt x="384" y="253"/>
                  </a:lnTo>
                  <a:lnTo>
                    <a:pt x="370" y="254"/>
                  </a:lnTo>
                  <a:lnTo>
                    <a:pt x="358" y="256"/>
                  </a:lnTo>
                  <a:lnTo>
                    <a:pt x="346" y="259"/>
                  </a:lnTo>
                  <a:lnTo>
                    <a:pt x="334" y="263"/>
                  </a:lnTo>
                  <a:lnTo>
                    <a:pt x="322" y="268"/>
                  </a:lnTo>
                  <a:lnTo>
                    <a:pt x="312" y="276"/>
                  </a:lnTo>
                  <a:lnTo>
                    <a:pt x="302" y="283"/>
                  </a:lnTo>
                  <a:lnTo>
                    <a:pt x="294" y="291"/>
                  </a:lnTo>
                  <a:lnTo>
                    <a:pt x="285" y="300"/>
                  </a:lnTo>
                  <a:lnTo>
                    <a:pt x="277" y="309"/>
                  </a:lnTo>
                  <a:lnTo>
                    <a:pt x="271" y="321"/>
                  </a:lnTo>
                  <a:lnTo>
                    <a:pt x="266" y="331"/>
                  </a:lnTo>
                  <a:lnTo>
                    <a:pt x="262" y="343"/>
                  </a:lnTo>
                  <a:lnTo>
                    <a:pt x="259" y="356"/>
                  </a:lnTo>
                  <a:lnTo>
                    <a:pt x="257" y="368"/>
                  </a:lnTo>
                  <a:lnTo>
                    <a:pt x="256" y="381"/>
                  </a:lnTo>
                  <a:lnTo>
                    <a:pt x="257" y="395"/>
                  </a:lnTo>
                  <a:lnTo>
                    <a:pt x="259" y="407"/>
                  </a:lnTo>
                  <a:lnTo>
                    <a:pt x="262" y="419"/>
                  </a:lnTo>
                  <a:lnTo>
                    <a:pt x="266" y="430"/>
                  </a:lnTo>
                  <a:lnTo>
                    <a:pt x="271" y="442"/>
                  </a:lnTo>
                  <a:lnTo>
                    <a:pt x="277" y="453"/>
                  </a:lnTo>
                  <a:lnTo>
                    <a:pt x="285" y="462"/>
                  </a:lnTo>
                  <a:lnTo>
                    <a:pt x="294" y="471"/>
                  </a:lnTo>
                  <a:lnTo>
                    <a:pt x="302" y="480"/>
                  </a:lnTo>
                  <a:lnTo>
                    <a:pt x="312" y="487"/>
                  </a:lnTo>
                  <a:lnTo>
                    <a:pt x="322" y="493"/>
                  </a:lnTo>
                  <a:lnTo>
                    <a:pt x="334" y="499"/>
                  </a:lnTo>
                  <a:lnTo>
                    <a:pt x="346" y="503"/>
                  </a:lnTo>
                  <a:lnTo>
                    <a:pt x="358" y="506"/>
                  </a:lnTo>
                  <a:lnTo>
                    <a:pt x="370" y="508"/>
                  </a:lnTo>
                  <a:lnTo>
                    <a:pt x="384" y="508"/>
                  </a:lnTo>
                  <a:lnTo>
                    <a:pt x="396" y="508"/>
                  </a:lnTo>
                  <a:lnTo>
                    <a:pt x="409" y="506"/>
                  </a:lnTo>
                  <a:lnTo>
                    <a:pt x="422" y="503"/>
                  </a:lnTo>
                  <a:lnTo>
                    <a:pt x="433" y="499"/>
                  </a:lnTo>
                  <a:lnTo>
                    <a:pt x="444" y="493"/>
                  </a:lnTo>
                  <a:lnTo>
                    <a:pt x="454" y="487"/>
                  </a:lnTo>
                  <a:lnTo>
                    <a:pt x="465" y="480"/>
                  </a:lnTo>
                  <a:lnTo>
                    <a:pt x="474" y="471"/>
                  </a:lnTo>
                  <a:lnTo>
                    <a:pt x="482" y="462"/>
                  </a:lnTo>
                  <a:lnTo>
                    <a:pt x="489" y="453"/>
                  </a:lnTo>
                  <a:lnTo>
                    <a:pt x="495" y="442"/>
                  </a:lnTo>
                  <a:lnTo>
                    <a:pt x="501" y="430"/>
                  </a:lnTo>
                  <a:lnTo>
                    <a:pt x="506" y="419"/>
                  </a:lnTo>
                  <a:lnTo>
                    <a:pt x="509" y="407"/>
                  </a:lnTo>
                  <a:lnTo>
                    <a:pt x="511" y="395"/>
                  </a:lnTo>
                  <a:lnTo>
                    <a:pt x="511" y="381"/>
                  </a:lnTo>
                  <a:lnTo>
                    <a:pt x="511" y="368"/>
                  </a:lnTo>
                  <a:lnTo>
                    <a:pt x="509" y="356"/>
                  </a:lnTo>
                  <a:lnTo>
                    <a:pt x="506" y="343"/>
                  </a:lnTo>
                  <a:lnTo>
                    <a:pt x="501" y="331"/>
                  </a:lnTo>
                  <a:lnTo>
                    <a:pt x="495" y="321"/>
                  </a:lnTo>
                  <a:lnTo>
                    <a:pt x="489" y="309"/>
                  </a:lnTo>
                  <a:lnTo>
                    <a:pt x="482" y="300"/>
                  </a:lnTo>
                  <a:lnTo>
                    <a:pt x="474" y="291"/>
                  </a:lnTo>
                  <a:lnTo>
                    <a:pt x="465" y="283"/>
                  </a:lnTo>
                  <a:lnTo>
                    <a:pt x="454" y="276"/>
                  </a:lnTo>
                  <a:lnTo>
                    <a:pt x="444" y="268"/>
                  </a:lnTo>
                  <a:lnTo>
                    <a:pt x="433" y="263"/>
                  </a:lnTo>
                  <a:lnTo>
                    <a:pt x="422" y="259"/>
                  </a:lnTo>
                  <a:lnTo>
                    <a:pt x="409" y="256"/>
                  </a:lnTo>
                  <a:lnTo>
                    <a:pt x="396" y="254"/>
                  </a:lnTo>
                  <a:lnTo>
                    <a:pt x="384" y="253"/>
                  </a:lnTo>
                  <a:close/>
                </a:path>
              </a:pathLst>
            </a:custGeom>
            <a:solidFill>
              <a:srgbClr val="7AA1D5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>
                <a:ea typeface="MS PGothic" panose="020B0600070205080204" pitchFamily="34" charset="-128"/>
              </a:endParaRPr>
            </a:p>
          </p:txBody>
        </p:sp>
        <p:sp>
          <p:nvSpPr>
            <p:cNvPr id="119" name="Freeform 53"/>
            <p:cNvSpPr>
              <a:spLocks/>
            </p:cNvSpPr>
            <p:nvPr/>
          </p:nvSpPr>
          <p:spPr bwMode="auto">
            <a:xfrm>
              <a:off x="5074" y="3256"/>
              <a:ext cx="180" cy="180"/>
            </a:xfrm>
            <a:custGeom>
              <a:avLst/>
              <a:gdLst>
                <a:gd name="T0" fmla="*/ 360 w 360"/>
                <a:gd name="T1" fmla="*/ 180 h 360"/>
                <a:gd name="T2" fmla="*/ 356 w 360"/>
                <a:gd name="T3" fmla="*/ 216 h 360"/>
                <a:gd name="T4" fmla="*/ 346 w 360"/>
                <a:gd name="T5" fmla="*/ 250 h 360"/>
                <a:gd name="T6" fmla="*/ 329 w 360"/>
                <a:gd name="T7" fmla="*/ 281 h 360"/>
                <a:gd name="T8" fmla="*/ 307 w 360"/>
                <a:gd name="T9" fmla="*/ 307 h 360"/>
                <a:gd name="T10" fmla="*/ 280 w 360"/>
                <a:gd name="T11" fmla="*/ 329 h 360"/>
                <a:gd name="T12" fmla="*/ 250 w 360"/>
                <a:gd name="T13" fmla="*/ 346 h 360"/>
                <a:gd name="T14" fmla="*/ 217 w 360"/>
                <a:gd name="T15" fmla="*/ 357 h 360"/>
                <a:gd name="T16" fmla="*/ 180 w 360"/>
                <a:gd name="T17" fmla="*/ 360 h 360"/>
                <a:gd name="T18" fmla="*/ 161 w 360"/>
                <a:gd name="T19" fmla="*/ 359 h 360"/>
                <a:gd name="T20" fmla="*/ 126 w 360"/>
                <a:gd name="T21" fmla="*/ 351 h 360"/>
                <a:gd name="T22" fmla="*/ 95 w 360"/>
                <a:gd name="T23" fmla="*/ 338 h 360"/>
                <a:gd name="T24" fmla="*/ 66 w 360"/>
                <a:gd name="T25" fmla="*/ 319 h 360"/>
                <a:gd name="T26" fmla="*/ 41 w 360"/>
                <a:gd name="T27" fmla="*/ 294 h 360"/>
                <a:gd name="T28" fmla="*/ 22 w 360"/>
                <a:gd name="T29" fmla="*/ 266 h 360"/>
                <a:gd name="T30" fmla="*/ 9 w 360"/>
                <a:gd name="T31" fmla="*/ 234 h 360"/>
                <a:gd name="T32" fmla="*/ 1 w 360"/>
                <a:gd name="T33" fmla="*/ 199 h 360"/>
                <a:gd name="T34" fmla="*/ 0 w 360"/>
                <a:gd name="T35" fmla="*/ 180 h 360"/>
                <a:gd name="T36" fmla="*/ 3 w 360"/>
                <a:gd name="T37" fmla="*/ 144 h 360"/>
                <a:gd name="T38" fmla="*/ 15 w 360"/>
                <a:gd name="T39" fmla="*/ 111 h 360"/>
                <a:gd name="T40" fmla="*/ 31 w 360"/>
                <a:gd name="T41" fmla="*/ 80 h 360"/>
                <a:gd name="T42" fmla="*/ 53 w 360"/>
                <a:gd name="T43" fmla="*/ 53 h 360"/>
                <a:gd name="T44" fmla="*/ 79 w 360"/>
                <a:gd name="T45" fmla="*/ 31 h 360"/>
                <a:gd name="T46" fmla="*/ 110 w 360"/>
                <a:gd name="T47" fmla="*/ 14 h 360"/>
                <a:gd name="T48" fmla="*/ 144 w 360"/>
                <a:gd name="T49" fmla="*/ 4 h 360"/>
                <a:gd name="T50" fmla="*/ 180 w 360"/>
                <a:gd name="T51" fmla="*/ 0 h 360"/>
                <a:gd name="T52" fmla="*/ 198 w 360"/>
                <a:gd name="T53" fmla="*/ 1 h 360"/>
                <a:gd name="T54" fmla="*/ 234 w 360"/>
                <a:gd name="T55" fmla="*/ 8 h 360"/>
                <a:gd name="T56" fmla="*/ 266 w 360"/>
                <a:gd name="T57" fmla="*/ 22 h 360"/>
                <a:gd name="T58" fmla="*/ 295 w 360"/>
                <a:gd name="T59" fmla="*/ 42 h 360"/>
                <a:gd name="T60" fmla="*/ 319 w 360"/>
                <a:gd name="T61" fmla="*/ 65 h 360"/>
                <a:gd name="T62" fmla="*/ 339 w 360"/>
                <a:gd name="T63" fmla="*/ 94 h 360"/>
                <a:gd name="T64" fmla="*/ 352 w 360"/>
                <a:gd name="T65" fmla="*/ 127 h 360"/>
                <a:gd name="T66" fmla="*/ 359 w 360"/>
                <a:gd name="T67" fmla="*/ 162 h 360"/>
                <a:gd name="T68" fmla="*/ 360 w 360"/>
                <a:gd name="T69" fmla="*/ 180 h 36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0"/>
                <a:gd name="T106" fmla="*/ 0 h 360"/>
                <a:gd name="T107" fmla="*/ 360 w 360"/>
                <a:gd name="T108" fmla="*/ 360 h 36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0" h="360">
                  <a:moveTo>
                    <a:pt x="360" y="180"/>
                  </a:moveTo>
                  <a:lnTo>
                    <a:pt x="360" y="180"/>
                  </a:lnTo>
                  <a:lnTo>
                    <a:pt x="359" y="199"/>
                  </a:lnTo>
                  <a:lnTo>
                    <a:pt x="356" y="216"/>
                  </a:lnTo>
                  <a:lnTo>
                    <a:pt x="352" y="234"/>
                  </a:lnTo>
                  <a:lnTo>
                    <a:pt x="346" y="250"/>
                  </a:lnTo>
                  <a:lnTo>
                    <a:pt x="339" y="266"/>
                  </a:lnTo>
                  <a:lnTo>
                    <a:pt x="329" y="281"/>
                  </a:lnTo>
                  <a:lnTo>
                    <a:pt x="319" y="294"/>
                  </a:lnTo>
                  <a:lnTo>
                    <a:pt x="307" y="307"/>
                  </a:lnTo>
                  <a:lnTo>
                    <a:pt x="295" y="319"/>
                  </a:lnTo>
                  <a:lnTo>
                    <a:pt x="280" y="329"/>
                  </a:lnTo>
                  <a:lnTo>
                    <a:pt x="266" y="338"/>
                  </a:lnTo>
                  <a:lnTo>
                    <a:pt x="250" y="346"/>
                  </a:lnTo>
                  <a:lnTo>
                    <a:pt x="234" y="351"/>
                  </a:lnTo>
                  <a:lnTo>
                    <a:pt x="217" y="357"/>
                  </a:lnTo>
                  <a:lnTo>
                    <a:pt x="198" y="359"/>
                  </a:lnTo>
                  <a:lnTo>
                    <a:pt x="180" y="360"/>
                  </a:lnTo>
                  <a:lnTo>
                    <a:pt x="161" y="359"/>
                  </a:lnTo>
                  <a:lnTo>
                    <a:pt x="144" y="357"/>
                  </a:lnTo>
                  <a:lnTo>
                    <a:pt x="126" y="351"/>
                  </a:lnTo>
                  <a:lnTo>
                    <a:pt x="110" y="346"/>
                  </a:lnTo>
                  <a:lnTo>
                    <a:pt x="95" y="338"/>
                  </a:lnTo>
                  <a:lnTo>
                    <a:pt x="79" y="329"/>
                  </a:lnTo>
                  <a:lnTo>
                    <a:pt x="66" y="319"/>
                  </a:lnTo>
                  <a:lnTo>
                    <a:pt x="53" y="307"/>
                  </a:lnTo>
                  <a:lnTo>
                    <a:pt x="41" y="294"/>
                  </a:lnTo>
                  <a:lnTo>
                    <a:pt x="31" y="281"/>
                  </a:lnTo>
                  <a:lnTo>
                    <a:pt x="22" y="266"/>
                  </a:lnTo>
                  <a:lnTo>
                    <a:pt x="15" y="250"/>
                  </a:lnTo>
                  <a:lnTo>
                    <a:pt x="9" y="234"/>
                  </a:lnTo>
                  <a:lnTo>
                    <a:pt x="3" y="216"/>
                  </a:lnTo>
                  <a:lnTo>
                    <a:pt x="1" y="199"/>
                  </a:lnTo>
                  <a:lnTo>
                    <a:pt x="0" y="180"/>
                  </a:lnTo>
                  <a:lnTo>
                    <a:pt x="1" y="162"/>
                  </a:lnTo>
                  <a:lnTo>
                    <a:pt x="3" y="144"/>
                  </a:lnTo>
                  <a:lnTo>
                    <a:pt x="9" y="127"/>
                  </a:lnTo>
                  <a:lnTo>
                    <a:pt x="15" y="111"/>
                  </a:lnTo>
                  <a:lnTo>
                    <a:pt x="22" y="94"/>
                  </a:lnTo>
                  <a:lnTo>
                    <a:pt x="31" y="80"/>
                  </a:lnTo>
                  <a:lnTo>
                    <a:pt x="41" y="65"/>
                  </a:lnTo>
                  <a:lnTo>
                    <a:pt x="53" y="53"/>
                  </a:lnTo>
                  <a:lnTo>
                    <a:pt x="66" y="42"/>
                  </a:lnTo>
                  <a:lnTo>
                    <a:pt x="79" y="31"/>
                  </a:lnTo>
                  <a:lnTo>
                    <a:pt x="95" y="22"/>
                  </a:lnTo>
                  <a:lnTo>
                    <a:pt x="110" y="14"/>
                  </a:lnTo>
                  <a:lnTo>
                    <a:pt x="126" y="8"/>
                  </a:lnTo>
                  <a:lnTo>
                    <a:pt x="144" y="4"/>
                  </a:lnTo>
                  <a:lnTo>
                    <a:pt x="161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7" y="4"/>
                  </a:lnTo>
                  <a:lnTo>
                    <a:pt x="234" y="8"/>
                  </a:lnTo>
                  <a:lnTo>
                    <a:pt x="250" y="14"/>
                  </a:lnTo>
                  <a:lnTo>
                    <a:pt x="266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5"/>
                  </a:lnTo>
                  <a:lnTo>
                    <a:pt x="329" y="80"/>
                  </a:lnTo>
                  <a:lnTo>
                    <a:pt x="339" y="94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4"/>
                  </a:lnTo>
                  <a:lnTo>
                    <a:pt x="359" y="162"/>
                  </a:lnTo>
                  <a:lnTo>
                    <a:pt x="360" y="18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>
                <a:ea typeface="MS PGothic" panose="020B0600070205080204" pitchFamily="34" charset="-128"/>
              </a:endParaRPr>
            </a:p>
          </p:txBody>
        </p:sp>
      </p:grpSp>
      <p:sp>
        <p:nvSpPr>
          <p:cNvPr id="120" name="Freeform 15"/>
          <p:cNvSpPr>
            <a:spLocks/>
          </p:cNvSpPr>
          <p:nvPr/>
        </p:nvSpPr>
        <p:spPr bwMode="auto">
          <a:xfrm>
            <a:off x="5433456" y="3903551"/>
            <a:ext cx="145652" cy="106279"/>
          </a:xfrm>
          <a:custGeom>
            <a:avLst/>
            <a:gdLst>
              <a:gd name="T0" fmla="*/ 0 w 824"/>
              <a:gd name="T1" fmla="*/ 586 h 586"/>
              <a:gd name="T2" fmla="*/ 328 w 824"/>
              <a:gd name="T3" fmla="*/ 189 h 586"/>
              <a:gd name="T4" fmla="*/ 824 w 824"/>
              <a:gd name="T5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4" h="586">
                <a:moveTo>
                  <a:pt x="0" y="586"/>
                </a:moveTo>
                <a:cubicBezTo>
                  <a:pt x="35" y="511"/>
                  <a:pt x="164" y="308"/>
                  <a:pt x="328" y="189"/>
                </a:cubicBezTo>
                <a:cubicBezTo>
                  <a:pt x="492" y="70"/>
                  <a:pt x="661" y="40"/>
                  <a:pt x="824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1" name="Freeform 16"/>
          <p:cNvSpPr>
            <a:spLocks/>
          </p:cNvSpPr>
          <p:nvPr/>
        </p:nvSpPr>
        <p:spPr bwMode="auto">
          <a:xfrm rot="20246948" flipH="1">
            <a:off x="5894577" y="4011975"/>
            <a:ext cx="110538" cy="139392"/>
          </a:xfrm>
          <a:custGeom>
            <a:avLst/>
            <a:gdLst>
              <a:gd name="T0" fmla="*/ 0 w 824"/>
              <a:gd name="T1" fmla="*/ 586 h 586"/>
              <a:gd name="T2" fmla="*/ 328 w 824"/>
              <a:gd name="T3" fmla="*/ 189 h 586"/>
              <a:gd name="T4" fmla="*/ 824 w 824"/>
              <a:gd name="T5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4" h="586">
                <a:moveTo>
                  <a:pt x="0" y="586"/>
                </a:moveTo>
                <a:cubicBezTo>
                  <a:pt x="35" y="511"/>
                  <a:pt x="164" y="308"/>
                  <a:pt x="328" y="189"/>
                </a:cubicBezTo>
                <a:cubicBezTo>
                  <a:pt x="492" y="70"/>
                  <a:pt x="661" y="40"/>
                  <a:pt x="824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Architecture</a:t>
            </a:r>
            <a:endParaRPr lang="en-GB" dirty="0"/>
          </a:p>
        </p:txBody>
      </p:sp>
      <p:sp>
        <p:nvSpPr>
          <p:cNvPr id="6" name="Can 5"/>
          <p:cNvSpPr/>
          <p:nvPr/>
        </p:nvSpPr>
        <p:spPr>
          <a:xfrm>
            <a:off x="6638631" y="1750019"/>
            <a:ext cx="676530" cy="484013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Redis</a:t>
            </a:r>
          </a:p>
        </p:txBody>
      </p:sp>
      <p:sp>
        <p:nvSpPr>
          <p:cNvPr id="23" name="Can 22"/>
          <p:cNvSpPr/>
          <p:nvPr/>
        </p:nvSpPr>
        <p:spPr>
          <a:xfrm>
            <a:off x="6637677" y="2740303"/>
            <a:ext cx="668247" cy="779260"/>
          </a:xfrm>
          <a:prstGeom prst="can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Vertica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>
            <a:off x="6093685" y="3125293"/>
            <a:ext cx="543992" cy="4640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4"/>
            <a:endCxn id="26" idx="2"/>
          </p:cNvCxnSpPr>
          <p:nvPr/>
        </p:nvCxnSpPr>
        <p:spPr>
          <a:xfrm flipV="1">
            <a:off x="7305924" y="2840378"/>
            <a:ext cx="410428" cy="289555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7716352" y="2574524"/>
            <a:ext cx="1146492" cy="531708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historical dashboard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34500" y="1502703"/>
            <a:ext cx="2827249" cy="2712829"/>
            <a:chOff x="2335503" y="1222854"/>
            <a:chExt cx="6687957" cy="2350933"/>
          </a:xfrm>
        </p:grpSpPr>
        <p:sp>
          <p:nvSpPr>
            <p:cNvPr id="28" name="Rectangle 27"/>
            <p:cNvSpPr/>
            <p:nvPr/>
          </p:nvSpPr>
          <p:spPr>
            <a:xfrm>
              <a:off x="2554958" y="1222854"/>
              <a:ext cx="5357118" cy="20856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35503" y="3307068"/>
              <a:ext cx="6687957" cy="266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sz="1400" b="1" dirty="0" smtClean="0">
                  <a:solidFill>
                    <a:srgbClr val="0096D6"/>
                  </a:solidFill>
                  <a:latin typeface="HP Simplified" pitchFamily="34" charset="0"/>
                  <a:cs typeface="HP Simplified" pitchFamily="34" charset="0"/>
                </a:rPr>
                <a:t>Data Generation and Transmission</a:t>
              </a:r>
              <a:endParaRPr lang="en-US" sz="1400" b="1" dirty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7175" y="2324317"/>
            <a:ext cx="1973879" cy="929391"/>
            <a:chOff x="280874" y="2743251"/>
            <a:chExt cx="1973879" cy="683072"/>
          </a:xfrm>
        </p:grpSpPr>
        <p:sp>
          <p:nvSpPr>
            <p:cNvPr id="44" name="Rectangle 43"/>
            <p:cNvSpPr/>
            <p:nvPr/>
          </p:nvSpPr>
          <p:spPr>
            <a:xfrm>
              <a:off x="280874" y="2743251"/>
              <a:ext cx="1971017" cy="68307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80874" y="3166733"/>
              <a:ext cx="539303" cy="23297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Broker</a:t>
              </a:r>
              <a:endParaRPr lang="en-US" sz="12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81376" y="3166733"/>
              <a:ext cx="487041" cy="227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Broker</a:t>
              </a:r>
              <a:endParaRPr lang="en-US" sz="1200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676312" y="3166733"/>
              <a:ext cx="487041" cy="2180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Broker</a:t>
              </a:r>
              <a:endParaRPr lang="en-US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442671" y="3157513"/>
              <a:ext cx="164024" cy="18986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92617" y="2746428"/>
              <a:ext cx="1962136" cy="37972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dirty="0" smtClean="0"/>
                <a:t>Kafka</a:t>
              </a:r>
            </a:p>
            <a:p>
              <a:pPr algn="ctr"/>
              <a:r>
                <a:rPr lang="en-US" dirty="0" smtClean="0"/>
                <a:t>Message System</a:t>
              </a:r>
              <a:endParaRPr lang="en-US" dirty="0"/>
            </a:p>
          </p:txBody>
        </p:sp>
      </p:grpSp>
      <p:cxnSp>
        <p:nvCxnSpPr>
          <p:cNvPr id="62" name="Straight Arrow Connector 61"/>
          <p:cNvCxnSpPr>
            <a:stCxn id="44" idx="3"/>
          </p:cNvCxnSpPr>
          <p:nvPr/>
        </p:nvCxnSpPr>
        <p:spPr>
          <a:xfrm flipV="1">
            <a:off x="2398192" y="2468258"/>
            <a:ext cx="499537" cy="320755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897729" y="1511293"/>
            <a:ext cx="3198443" cy="235974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846301" y="1559912"/>
            <a:ext cx="17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Apache Storm</a:t>
            </a:r>
          </a:p>
        </p:txBody>
      </p:sp>
      <p:pic>
        <p:nvPicPr>
          <p:cNvPr id="1032" name="Picture 4" descr="http://storm.incubator.apache.org/images/topology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321" y="1897693"/>
            <a:ext cx="2544276" cy="179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3358154" y="3925569"/>
            <a:ext cx="2086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rPr>
              <a:t>Continuous Computation</a:t>
            </a:r>
            <a:endParaRPr lang="en-US" sz="1400" b="1" dirty="0">
              <a:solidFill>
                <a:srgbClr val="0096D6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7705796" y="1720805"/>
            <a:ext cx="1146492" cy="531708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realtime</a:t>
            </a:r>
          </a:p>
          <a:p>
            <a:pPr algn="ctr"/>
            <a:r>
              <a:rPr lang="en-US" sz="1400" dirty="0" smtClean="0"/>
              <a:t>dashboard</a:t>
            </a:r>
            <a:endParaRPr lang="en-US" sz="1400" dirty="0"/>
          </a:p>
        </p:txBody>
      </p:sp>
      <p:cxnSp>
        <p:nvCxnSpPr>
          <p:cNvPr id="86" name="Straight Arrow Connector 85"/>
          <p:cNvCxnSpPr>
            <a:endCxn id="6" idx="2"/>
          </p:cNvCxnSpPr>
          <p:nvPr/>
        </p:nvCxnSpPr>
        <p:spPr>
          <a:xfrm>
            <a:off x="6093685" y="1986659"/>
            <a:ext cx="544946" cy="5367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" idx="4"/>
            <a:endCxn id="84" idx="2"/>
          </p:cNvCxnSpPr>
          <p:nvPr/>
        </p:nvCxnSpPr>
        <p:spPr>
          <a:xfrm flipV="1">
            <a:off x="7315161" y="1986659"/>
            <a:ext cx="390635" cy="5367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401976" y="1505939"/>
            <a:ext cx="2572540" cy="235974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64710" y="3908401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400" b="1" dirty="0" smtClean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rPr>
              <a:t>Output</a:t>
            </a:r>
            <a:endParaRPr lang="en-US" sz="1400" b="1" dirty="0">
              <a:solidFill>
                <a:srgbClr val="0096D6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55" name="Round Diagonal Corner Rectangle 54"/>
          <p:cNvSpPr/>
          <p:nvPr/>
        </p:nvSpPr>
        <p:spPr>
          <a:xfrm>
            <a:off x="7716352" y="3253709"/>
            <a:ext cx="1146492" cy="531708"/>
          </a:xfrm>
          <a:prstGeom prst="round2Diag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predictive analytics</a:t>
            </a:r>
            <a:endParaRPr lang="en-US" sz="1400" dirty="0"/>
          </a:p>
        </p:txBody>
      </p:sp>
      <p:cxnSp>
        <p:nvCxnSpPr>
          <p:cNvPr id="57" name="Straight Arrow Connector 56"/>
          <p:cNvCxnSpPr>
            <a:stCxn id="23" idx="4"/>
            <a:endCxn id="55" idx="2"/>
          </p:cNvCxnSpPr>
          <p:nvPr/>
        </p:nvCxnSpPr>
        <p:spPr>
          <a:xfrm>
            <a:off x="7305924" y="3129933"/>
            <a:ext cx="410428" cy="389630"/>
          </a:xfrm>
          <a:prstGeom prst="straightConnector1">
            <a:avLst/>
          </a:prstGeom>
          <a:ln w="15875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4" idx="3"/>
          </p:cNvCxnSpPr>
          <p:nvPr/>
        </p:nvCxnSpPr>
        <p:spPr>
          <a:xfrm>
            <a:off x="2398192" y="2789013"/>
            <a:ext cx="499537" cy="335771"/>
          </a:xfrm>
          <a:prstGeom prst="straightConnector1">
            <a:avLst/>
          </a:prstGeom>
          <a:ln w="158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1691" y="609600"/>
            <a:ext cx="8602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 real-time, scalable system built on top of open-source technology for comprehensive data monitoring and analytics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23243" y="4282635"/>
            <a:ext cx="459498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200" b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Kafka</a:t>
            </a:r>
            <a:r>
              <a:rPr lang="en-US" sz="12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: </a:t>
            </a:r>
            <a:r>
              <a:rPr lang="en-US" sz="1200" dirty="0"/>
              <a:t>Distributed Messaging </a:t>
            </a:r>
            <a:r>
              <a:rPr lang="en-US" sz="1200" dirty="0" smtClean="0"/>
              <a:t>System</a:t>
            </a:r>
            <a:endParaRPr lang="en-US" sz="1200" dirty="0" smtClean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200" b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Storm</a:t>
            </a:r>
            <a:r>
              <a:rPr lang="en-US" sz="12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: </a:t>
            </a:r>
            <a:r>
              <a:rPr lang="en-US" sz="1200" dirty="0"/>
              <a:t>Distributed Computation </a:t>
            </a:r>
            <a:r>
              <a:rPr lang="en-US" sz="1200" dirty="0" smtClean="0"/>
              <a:t>System; </a:t>
            </a:r>
            <a:r>
              <a:rPr lang="en-US" sz="1200" dirty="0"/>
              <a:t>“the </a:t>
            </a:r>
            <a:r>
              <a:rPr lang="en-US" sz="1200" dirty="0" smtClean="0"/>
              <a:t>Real-time </a:t>
            </a:r>
            <a:r>
              <a:rPr lang="en-US" sz="1200" dirty="0"/>
              <a:t>Hadoop</a:t>
            </a:r>
            <a:r>
              <a:rPr lang="en-US" sz="1200" dirty="0" smtClean="0"/>
              <a:t>”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998784" y="4282635"/>
            <a:ext cx="3546588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200" b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Redis</a:t>
            </a:r>
            <a:r>
              <a:rPr lang="en-US" sz="12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: </a:t>
            </a:r>
            <a:r>
              <a:rPr lang="en-US" sz="1200" dirty="0" smtClean="0"/>
              <a:t>In </a:t>
            </a:r>
            <a:r>
              <a:rPr lang="en-US" sz="1200" dirty="0"/>
              <a:t>memory </a:t>
            </a:r>
            <a:r>
              <a:rPr lang="en-US" sz="1200" dirty="0" smtClean="0"/>
              <a:t>Database</a:t>
            </a:r>
            <a:endParaRPr lang="en-US" sz="1200" dirty="0" smtClean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200" b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Vertica</a:t>
            </a:r>
            <a:r>
              <a:rPr lang="en-US" sz="12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: </a:t>
            </a:r>
            <a:r>
              <a:rPr lang="en-US" sz="1200" dirty="0" smtClean="0"/>
              <a:t>Column </a:t>
            </a:r>
            <a:r>
              <a:rPr lang="en-US" sz="1200" dirty="0"/>
              <a:t>Store </a:t>
            </a:r>
            <a:r>
              <a:rPr lang="en-US" sz="1200" dirty="0" smtClean="0"/>
              <a:t>Database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07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6" grpId="0" animBg="1"/>
      <p:bldP spid="23" grpId="0" animBg="1"/>
      <p:bldP spid="26" grpId="0" animBg="1"/>
      <p:bldP spid="73" grpId="0" animBg="1"/>
      <p:bldP spid="74" grpId="0"/>
      <p:bldP spid="77" grpId="0"/>
      <p:bldP spid="84" grpId="0" animBg="1"/>
      <p:bldP spid="95" grpId="0" animBg="1"/>
      <p:bldP spid="97" grpId="0"/>
      <p:bldP spid="55" grpId="0" animBg="1"/>
      <p:bldP spid="2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al Time Analytics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black">
          <a:xfrm>
            <a:off x="0" y="0"/>
            <a:ext cx="9144000" cy="51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 Dashboard Charts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9184" y="3405949"/>
            <a:ext cx="3414324" cy="1281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624560"/>
            <a:ext cx="3414324" cy="1649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396" y="1661563"/>
            <a:ext cx="2801676" cy="297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960" y="2091378"/>
            <a:ext cx="1971429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/>
        </p:nvSpPr>
        <p:spPr>
          <a:xfrm>
            <a:off x="320675" y="936282"/>
            <a:ext cx="1555832" cy="441604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Performance</a:t>
            </a:r>
            <a:endParaRPr lang="en-US" b="1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4586308" y="936282"/>
            <a:ext cx="1604768" cy="441604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Benefits</a:t>
            </a:r>
            <a:endParaRPr lang="en-US" b="1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29184" y="235064"/>
            <a:ext cx="8123236" cy="953656"/>
          </a:xfrm>
        </p:spPr>
        <p:txBody>
          <a:bodyPr/>
          <a:lstStyle/>
          <a:p>
            <a:pPr lvl="0"/>
            <a:r>
              <a:rPr lang="en-US" dirty="0" smtClean="0"/>
              <a:t>Solution Performance Benefits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6" y="1746895"/>
            <a:ext cx="3751835" cy="1835204"/>
          </a:xfrm>
          <a:prstGeom prst="rect">
            <a:avLst/>
          </a:prstGeom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528658" y="1833623"/>
            <a:ext cx="4009936" cy="23766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monitor important production metrics in realtime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stop producing an item when find a problem to avoid further materials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predict problems using R (such as anomaly detection) to reduce cost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07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</a:t>
            </a:r>
            <a:r>
              <a:rPr lang="en-US" dirty="0"/>
              <a:t>Realtime </a:t>
            </a:r>
            <a:r>
              <a:rPr lang="en-US" dirty="0" smtClean="0"/>
              <a:t>Monitoring (developing)</a:t>
            </a:r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329184" y="1510887"/>
            <a:ext cx="894169" cy="365388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9184" y="1973542"/>
            <a:ext cx="894169" cy="357830"/>
          </a:xfrm>
          <a:prstGeom prst="round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Zone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412453" y="1518757"/>
            <a:ext cx="894169" cy="365388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Die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09438" y="1518620"/>
            <a:ext cx="1115946" cy="365388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Resistor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412453" y="1985311"/>
            <a:ext cx="894169" cy="357830"/>
          </a:xfrm>
          <a:prstGeom prst="round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Process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497641" y="1974560"/>
            <a:ext cx="1127743" cy="357830"/>
          </a:xfrm>
          <a:prstGeom prst="round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Equipment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23081" y="1931828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400"/>
              </a:spcAft>
              <a:buSzPct val="100000"/>
            </a:pPr>
            <a:r>
              <a:rPr lang="en-US" b="1" dirty="0" smtClean="0">
                <a:solidFill>
                  <a:srgbClr val="0096D6"/>
                </a:solidFill>
                <a:latin typeface="HP Simplified" pitchFamily="34" charset="0"/>
              </a:rPr>
              <a:t>…</a:t>
            </a:r>
            <a:endParaRPr lang="en-GB" b="1" dirty="0">
              <a:solidFill>
                <a:srgbClr val="0096D6"/>
              </a:solidFill>
              <a:latin typeface="HP Simplified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34878" y="147194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400"/>
              </a:spcAft>
              <a:buSzPct val="100000"/>
            </a:pPr>
            <a:r>
              <a:rPr lang="en-US" b="1" dirty="0" smtClean="0">
                <a:solidFill>
                  <a:srgbClr val="0096D6"/>
                </a:solidFill>
                <a:latin typeface="HP Simplified" pitchFamily="34" charset="0"/>
              </a:rPr>
              <a:t>…</a:t>
            </a:r>
            <a:endParaRPr lang="en-GB" b="1" dirty="0">
              <a:solidFill>
                <a:srgbClr val="0096D6"/>
              </a:solidFill>
              <a:latin typeface="HP Simplified" pitchFamily="34" charset="0"/>
            </a:endParaRPr>
          </a:p>
        </p:txBody>
      </p:sp>
      <p:sp>
        <p:nvSpPr>
          <p:cNvPr id="42" name="Text Placeholder 13"/>
          <p:cNvSpPr txBox="1">
            <a:spLocks/>
          </p:cNvSpPr>
          <p:nvPr/>
        </p:nvSpPr>
        <p:spPr bwMode="black">
          <a:xfrm>
            <a:off x="201883" y="3504587"/>
            <a:ext cx="6366441" cy="12249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/>
                </a:solidFill>
              </a:rPr>
              <a:t>Typical </a:t>
            </a:r>
            <a:r>
              <a:rPr lang="en-US" dirty="0" smtClean="0">
                <a:solidFill>
                  <a:schemeClr val="tx2"/>
                </a:solidFill>
              </a:rPr>
              <a:t>Scenarios (Questions to answer)</a:t>
            </a:r>
            <a:endParaRPr lang="en-US" dirty="0">
              <a:solidFill>
                <a:schemeClr val="tx2"/>
              </a:solidFill>
            </a:endParaRPr>
          </a:p>
          <a:p>
            <a:pPr lvl="2"/>
            <a:r>
              <a:rPr lang="en-US" dirty="0" smtClean="0"/>
              <a:t>What is a PEN’s status right now? How many tests has done on it and the results?</a:t>
            </a:r>
          </a:p>
          <a:p>
            <a:pPr lvl="2"/>
            <a:r>
              <a:rPr lang="en-US" dirty="0" smtClean="0"/>
              <a:t>For a process or equipment, what is its workload and failure rate?</a:t>
            </a:r>
          </a:p>
          <a:p>
            <a:pPr lvl="2"/>
            <a:r>
              <a:rPr lang="en-US" dirty="0" smtClean="0"/>
              <a:t>… …</a:t>
            </a:r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45" y="665951"/>
            <a:ext cx="4302989" cy="30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/>
              <a:t>Historical Big Data </a:t>
            </a:r>
            <a:r>
              <a:rPr lang="en-GB" sz="2700" dirty="0" smtClean="0"/>
              <a:t>Analyze</a:t>
            </a:r>
            <a:endParaRPr lang="en-GB" sz="27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320675" y="828123"/>
            <a:ext cx="1500751" cy="377825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20675" y="1205948"/>
            <a:ext cx="812426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Most companies have data warehouse or data marts or file Archives etc., which are information repositories can be well leveraged. </a:t>
            </a:r>
            <a:endParaRPr lang="en-US" sz="1600" dirty="0"/>
          </a:p>
          <a:p>
            <a:pPr marL="228600" lvl="1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For streaming data, there is a requirement to view them together after some time.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2" y="2446377"/>
            <a:ext cx="7566644" cy="2369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16466" y="2504661"/>
            <a:ext cx="7510984" cy="136762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itle with content">
  <a:themeElements>
    <a:clrScheme name="Custom 214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itle with content">
  <a:themeElements>
    <a:clrScheme name="Custom 214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可视化模板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AE811"/>
      </a:accent1>
      <a:accent2>
        <a:srgbClr val="73DCF9"/>
      </a:accent2>
      <a:accent3>
        <a:srgbClr val="00BBA6"/>
      </a:accent3>
      <a:accent4>
        <a:srgbClr val="FFCC0B"/>
      </a:accent4>
      <a:accent5>
        <a:srgbClr val="FB5442"/>
      </a:accent5>
      <a:accent6>
        <a:srgbClr val="C8006A"/>
      </a:accent6>
      <a:hlink>
        <a:srgbClr val="FFC000"/>
      </a:hlink>
      <a:folHlink>
        <a:srgbClr val="954F72"/>
      </a:folHlink>
    </a:clrScheme>
    <a:fontScheme name="自定义 4">
      <a:majorFont>
        <a:latin typeface="Segoe UI Light 8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AE81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43863</TotalTime>
  <Words>785</Words>
  <Application>Microsoft Office PowerPoint</Application>
  <PresentationFormat>On-screen Show (16:9)</PresentationFormat>
  <Paragraphs>189</Paragraphs>
  <Slides>20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Lucida Grande</vt:lpstr>
      <vt:lpstr>MS PGothic</vt:lpstr>
      <vt:lpstr>微软雅黑</vt:lpstr>
      <vt:lpstr>Arial</vt:lpstr>
      <vt:lpstr>Berlin Sans FB Demi</vt:lpstr>
      <vt:lpstr>Calibri</vt:lpstr>
      <vt:lpstr>HP Simplified</vt:lpstr>
      <vt:lpstr>Nexa Light</vt:lpstr>
      <vt:lpstr>Wingdings</vt:lpstr>
      <vt:lpstr>Title with content</vt:lpstr>
      <vt:lpstr>1_Title with content</vt:lpstr>
      <vt:lpstr>Office 主题</vt:lpstr>
      <vt:lpstr>Predictive Manufacturing Solution Introduction</vt:lpstr>
      <vt:lpstr>PowerPoint Presentation</vt:lpstr>
      <vt:lpstr>PowerPoint Presentation</vt:lpstr>
      <vt:lpstr>Solution Architecture</vt:lpstr>
      <vt:lpstr>PowerPoint Presentation</vt:lpstr>
      <vt:lpstr>Sample Dashboard Charts</vt:lpstr>
      <vt:lpstr>Solution Performance Benefits</vt:lpstr>
      <vt:lpstr>More Realtime Monitoring (developing)</vt:lpstr>
      <vt:lpstr>Historical Big Data Analyze</vt:lpstr>
      <vt:lpstr>User Case</vt:lpstr>
      <vt:lpstr>Visualization</vt:lpstr>
      <vt:lpstr>Advanced Analytics</vt:lpstr>
      <vt:lpstr>PowerPoint Presentation</vt:lpstr>
      <vt:lpstr>ALL_VPP Time Series</vt:lpstr>
      <vt:lpstr>Anomaly Detection</vt:lpstr>
      <vt:lpstr>GBDT</vt:lpstr>
      <vt:lpstr>A Typical Big Data Platform Architecture</vt:lpstr>
      <vt:lpstr>Overall System Design</vt:lpstr>
      <vt:lpstr>PowerPoint Presentation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Predictive Analytics</dc:title>
  <dc:creator>Kuriakose, Vibin Joseph (IPG-IT)</dc:creator>
  <cp:lastModifiedBy>张炜</cp:lastModifiedBy>
  <cp:revision>1262</cp:revision>
  <cp:lastPrinted>2012-04-13T15:38:33Z</cp:lastPrinted>
  <dcterms:created xsi:type="dcterms:W3CDTF">2013-01-17T20:08:30Z</dcterms:created>
  <dcterms:modified xsi:type="dcterms:W3CDTF">2015-06-16T05:54:04Z</dcterms:modified>
</cp:coreProperties>
</file>